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60" r:id="rId2"/>
    <p:sldId id="326" r:id="rId3"/>
    <p:sldId id="316" r:id="rId4"/>
    <p:sldId id="286" r:id="rId5"/>
    <p:sldId id="325" r:id="rId6"/>
    <p:sldId id="289" r:id="rId7"/>
    <p:sldId id="327" r:id="rId8"/>
    <p:sldId id="307" r:id="rId9"/>
    <p:sldId id="320" r:id="rId10"/>
    <p:sldId id="323" r:id="rId11"/>
    <p:sldId id="322" r:id="rId12"/>
    <p:sldId id="324" r:id="rId13"/>
  </p:sldIdLst>
  <p:sldSz cx="9144000" cy="6858000" type="screen4x3"/>
  <p:notesSz cx="6881813"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2D050"/>
    <a:srgbClr val="C3D69B"/>
    <a:srgbClr val="CCFFCC"/>
    <a:srgbClr val="FFE1E1"/>
    <a:srgbClr val="FFCC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60" autoAdjust="0"/>
    <p:restoredTop sz="93590" autoAdjust="0"/>
  </p:normalViewPr>
  <p:slideViewPr>
    <p:cSldViewPr>
      <p:cViewPr varScale="1">
        <p:scale>
          <a:sx n="105" d="100"/>
          <a:sy n="105" d="100"/>
        </p:scale>
        <p:origin x="1704" y="10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image" Target="../media/image4.wmf"/><Relationship Id="rId1" Type="http://schemas.openxmlformats.org/officeDocument/2006/relationships/image" Target="../media/image3.wmf"/><Relationship Id="rId4" Type="http://schemas.openxmlformats.org/officeDocument/2006/relationships/image" Target="../media/image6.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2119" cy="466434"/>
          </a:xfrm>
          <a:prstGeom prst="rect">
            <a:avLst/>
          </a:prstGeom>
        </p:spPr>
        <p:txBody>
          <a:bodyPr vert="horz" lIns="92446" tIns="46223" rIns="92446" bIns="46223" rtlCol="0"/>
          <a:lstStyle>
            <a:lvl1pPr algn="l">
              <a:defRPr sz="1200"/>
            </a:lvl1pPr>
          </a:lstStyle>
          <a:p>
            <a:endParaRPr lang="en-US"/>
          </a:p>
        </p:txBody>
      </p:sp>
      <p:sp>
        <p:nvSpPr>
          <p:cNvPr id="3" name="Date Placeholder 2"/>
          <p:cNvSpPr>
            <a:spLocks noGrp="1"/>
          </p:cNvSpPr>
          <p:nvPr>
            <p:ph type="dt" sz="quarter" idx="1"/>
          </p:nvPr>
        </p:nvSpPr>
        <p:spPr>
          <a:xfrm>
            <a:off x="3898102" y="0"/>
            <a:ext cx="2982119" cy="466434"/>
          </a:xfrm>
          <a:prstGeom prst="rect">
            <a:avLst/>
          </a:prstGeom>
        </p:spPr>
        <p:txBody>
          <a:bodyPr vert="horz" lIns="92446" tIns="46223" rIns="92446" bIns="46223" rtlCol="0"/>
          <a:lstStyle>
            <a:lvl1pPr algn="r">
              <a:defRPr sz="1200"/>
            </a:lvl1pPr>
          </a:lstStyle>
          <a:p>
            <a:fld id="{B67A9F8C-43AC-4F87-93AC-9F4B7B960510}" type="datetimeFigureOut">
              <a:rPr lang="en-US" smtClean="0"/>
              <a:t>3/16/2016</a:t>
            </a:fld>
            <a:endParaRPr lang="en-US"/>
          </a:p>
        </p:txBody>
      </p:sp>
      <p:sp>
        <p:nvSpPr>
          <p:cNvPr id="4" name="Footer Placeholder 3"/>
          <p:cNvSpPr>
            <a:spLocks noGrp="1"/>
          </p:cNvSpPr>
          <p:nvPr>
            <p:ph type="ftr" sz="quarter" idx="2"/>
          </p:nvPr>
        </p:nvSpPr>
        <p:spPr>
          <a:xfrm>
            <a:off x="0" y="8829967"/>
            <a:ext cx="2982119" cy="466433"/>
          </a:xfrm>
          <a:prstGeom prst="rect">
            <a:avLst/>
          </a:prstGeom>
        </p:spPr>
        <p:txBody>
          <a:bodyPr vert="horz" lIns="92446" tIns="46223" rIns="92446" bIns="46223" rtlCol="0" anchor="b"/>
          <a:lstStyle>
            <a:lvl1pPr algn="l">
              <a:defRPr sz="1200"/>
            </a:lvl1pPr>
          </a:lstStyle>
          <a:p>
            <a:endParaRPr lang="en-US"/>
          </a:p>
        </p:txBody>
      </p:sp>
      <p:sp>
        <p:nvSpPr>
          <p:cNvPr id="5" name="Slide Number Placeholder 4"/>
          <p:cNvSpPr>
            <a:spLocks noGrp="1"/>
          </p:cNvSpPr>
          <p:nvPr>
            <p:ph type="sldNum" sz="quarter" idx="3"/>
          </p:nvPr>
        </p:nvSpPr>
        <p:spPr>
          <a:xfrm>
            <a:off x="3898102" y="8829967"/>
            <a:ext cx="2982119" cy="466433"/>
          </a:xfrm>
          <a:prstGeom prst="rect">
            <a:avLst/>
          </a:prstGeom>
        </p:spPr>
        <p:txBody>
          <a:bodyPr vert="horz" lIns="92446" tIns="46223" rIns="92446" bIns="46223" rtlCol="0" anchor="b"/>
          <a:lstStyle>
            <a:lvl1pPr algn="r">
              <a:defRPr sz="1200"/>
            </a:lvl1pPr>
          </a:lstStyle>
          <a:p>
            <a:fld id="{02F78860-B548-4957-89D0-8F97E9D51A74}" type="slidenum">
              <a:rPr lang="en-US" smtClean="0"/>
              <a:t>‹#›</a:t>
            </a:fld>
            <a:endParaRPr lang="en-US"/>
          </a:p>
        </p:txBody>
      </p:sp>
    </p:spTree>
    <p:extLst>
      <p:ext uri="{BB962C8B-B14F-4D97-AF65-F5344CB8AC3E}">
        <p14:creationId xmlns:p14="http://schemas.microsoft.com/office/powerpoint/2010/main" val="33923553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20.png>
</file>

<file path=ppt/media/image21.png>
</file>

<file path=ppt/media/image22.png>
</file>

<file path=ppt/media/image24.png>
</file>

<file path=ppt/media/image3.wmf>
</file>

<file path=ppt/media/image4.wmf>
</file>

<file path=ppt/media/image5.wmf>
</file>

<file path=ppt/media/image6.wm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2119" cy="464820"/>
          </a:xfrm>
          <a:prstGeom prst="rect">
            <a:avLst/>
          </a:prstGeom>
        </p:spPr>
        <p:txBody>
          <a:bodyPr vert="horz" lIns="92446" tIns="46223" rIns="92446" bIns="46223" rtlCol="0"/>
          <a:lstStyle>
            <a:lvl1pPr algn="l">
              <a:defRPr sz="1200"/>
            </a:lvl1pPr>
          </a:lstStyle>
          <a:p>
            <a:endParaRPr lang="en-US"/>
          </a:p>
        </p:txBody>
      </p:sp>
      <p:sp>
        <p:nvSpPr>
          <p:cNvPr id="3" name="Date Placeholder 2"/>
          <p:cNvSpPr>
            <a:spLocks noGrp="1"/>
          </p:cNvSpPr>
          <p:nvPr>
            <p:ph type="dt" idx="1"/>
          </p:nvPr>
        </p:nvSpPr>
        <p:spPr>
          <a:xfrm>
            <a:off x="3898102" y="0"/>
            <a:ext cx="2982119" cy="464820"/>
          </a:xfrm>
          <a:prstGeom prst="rect">
            <a:avLst/>
          </a:prstGeom>
        </p:spPr>
        <p:txBody>
          <a:bodyPr vert="horz" lIns="92446" tIns="46223" rIns="92446" bIns="46223" rtlCol="0"/>
          <a:lstStyle>
            <a:lvl1pPr algn="r">
              <a:defRPr sz="1200"/>
            </a:lvl1pPr>
          </a:lstStyle>
          <a:p>
            <a:fld id="{14064828-6BF6-4AA0-AA77-04A413F9FEE4}" type="datetimeFigureOut">
              <a:rPr lang="en-US" smtClean="0"/>
              <a:t>3/16/2016</a:t>
            </a:fld>
            <a:endParaRPr lang="en-US"/>
          </a:p>
        </p:txBody>
      </p:sp>
      <p:sp>
        <p:nvSpPr>
          <p:cNvPr id="4" name="Slide Image Placeholder 3"/>
          <p:cNvSpPr>
            <a:spLocks noGrp="1" noRot="1" noChangeAspect="1"/>
          </p:cNvSpPr>
          <p:nvPr>
            <p:ph type="sldImg" idx="2"/>
          </p:nvPr>
        </p:nvSpPr>
        <p:spPr>
          <a:xfrm>
            <a:off x="1117600" y="696913"/>
            <a:ext cx="4648200" cy="3486150"/>
          </a:xfrm>
          <a:prstGeom prst="rect">
            <a:avLst/>
          </a:prstGeom>
          <a:noFill/>
          <a:ln w="12700">
            <a:solidFill>
              <a:prstClr val="black"/>
            </a:solidFill>
          </a:ln>
        </p:spPr>
        <p:txBody>
          <a:bodyPr vert="horz" lIns="92446" tIns="46223" rIns="92446" bIns="46223" rtlCol="0" anchor="ctr"/>
          <a:lstStyle/>
          <a:p>
            <a:endParaRPr lang="en-US"/>
          </a:p>
        </p:txBody>
      </p:sp>
      <p:sp>
        <p:nvSpPr>
          <p:cNvPr id="5" name="Notes Placeholder 4"/>
          <p:cNvSpPr>
            <a:spLocks noGrp="1"/>
          </p:cNvSpPr>
          <p:nvPr>
            <p:ph type="body" sz="quarter" idx="3"/>
          </p:nvPr>
        </p:nvSpPr>
        <p:spPr>
          <a:xfrm>
            <a:off x="688182" y="4415790"/>
            <a:ext cx="5505450" cy="4183380"/>
          </a:xfrm>
          <a:prstGeom prst="rect">
            <a:avLst/>
          </a:prstGeom>
        </p:spPr>
        <p:txBody>
          <a:bodyPr vert="horz" lIns="92446" tIns="46223" rIns="92446" bIns="46223"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2982119" cy="464820"/>
          </a:xfrm>
          <a:prstGeom prst="rect">
            <a:avLst/>
          </a:prstGeom>
        </p:spPr>
        <p:txBody>
          <a:bodyPr vert="horz" lIns="92446" tIns="46223" rIns="92446" bIns="46223" rtlCol="0" anchor="b"/>
          <a:lstStyle>
            <a:lvl1pPr algn="l">
              <a:defRPr sz="1200"/>
            </a:lvl1pPr>
          </a:lstStyle>
          <a:p>
            <a:endParaRPr lang="en-US"/>
          </a:p>
        </p:txBody>
      </p:sp>
      <p:sp>
        <p:nvSpPr>
          <p:cNvPr id="7" name="Slide Number Placeholder 6"/>
          <p:cNvSpPr>
            <a:spLocks noGrp="1"/>
          </p:cNvSpPr>
          <p:nvPr>
            <p:ph type="sldNum" sz="quarter" idx="5"/>
          </p:nvPr>
        </p:nvSpPr>
        <p:spPr>
          <a:xfrm>
            <a:off x="3898102" y="8829967"/>
            <a:ext cx="2982119" cy="464820"/>
          </a:xfrm>
          <a:prstGeom prst="rect">
            <a:avLst/>
          </a:prstGeom>
        </p:spPr>
        <p:txBody>
          <a:bodyPr vert="horz" lIns="92446" tIns="46223" rIns="92446" bIns="46223" rtlCol="0" anchor="b"/>
          <a:lstStyle>
            <a:lvl1pPr algn="r">
              <a:defRPr sz="1200"/>
            </a:lvl1pPr>
          </a:lstStyle>
          <a:p>
            <a:fld id="{AC3B27A8-7C96-4C1E-8F7C-5C0B9CD58259}" type="slidenum">
              <a:rPr lang="en-US" smtClean="0"/>
              <a:t>‹#›</a:t>
            </a:fld>
            <a:endParaRPr lang="en-US"/>
          </a:p>
        </p:txBody>
      </p:sp>
    </p:spTree>
    <p:extLst>
      <p:ext uri="{BB962C8B-B14F-4D97-AF65-F5344CB8AC3E}">
        <p14:creationId xmlns:p14="http://schemas.microsoft.com/office/powerpoint/2010/main" val="18969202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E0C4BE46-6ECE-4124-A866-3A87687F58D8}" type="datetime1">
              <a:rPr lang="en-GB" smtClean="0"/>
              <a:t>16/03/2016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5E2CCE-D931-4FEC-AD52-C767D4A0056C}"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512A6127-A29F-498E-A209-057730CAB9C1}" type="datetime1">
              <a:rPr lang="en-GB" smtClean="0"/>
              <a:t>16/03/2016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5E2CCE-D931-4FEC-AD52-C767D4A0056C}"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D72D2CE7-64AE-4982-A2D7-6F4D135A28C3}" type="datetime1">
              <a:rPr lang="en-GB" smtClean="0"/>
              <a:t>16/03/2016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5E2CCE-D931-4FEC-AD52-C767D4A0056C}" type="slidenum">
              <a:rPr lang="en-GB" smtClean="0"/>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702C7BE1-2281-4B9A-BC69-A0548806ECA3}" type="datetime1">
              <a:rPr lang="en-GB" smtClean="0"/>
              <a:t>16/03/2016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5E2CCE-D931-4FEC-AD52-C767D4A0056C}"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3E4E64C-669D-4BF0-88FE-49E5370922BB}" type="datetime1">
              <a:rPr lang="en-GB" smtClean="0"/>
              <a:t>16/03/2016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E35E2CCE-D931-4FEC-AD52-C767D4A0056C}"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F5F8F1A5-8819-4B5D-B392-76105559BCA1}" type="datetime1">
              <a:rPr lang="en-GB" smtClean="0"/>
              <a:t>16/03/2016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35E2CCE-D931-4FEC-AD52-C767D4A0056C}"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38872D2F-EEB6-4684-A763-2BA0874BD7D0}" type="datetime1">
              <a:rPr lang="en-GB" smtClean="0"/>
              <a:t>16/03/2016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E35E2CCE-D931-4FEC-AD52-C767D4A0056C}"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49BC8F59-6CD8-4336-9ADA-6F790F1C3F68}" type="datetime1">
              <a:rPr lang="en-GB" smtClean="0"/>
              <a:t>16/03/2016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E35E2CCE-D931-4FEC-AD52-C767D4A0056C}"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07EF08-877F-4E22-99C9-1AB94F56EB65}" type="datetime1">
              <a:rPr lang="en-GB" smtClean="0"/>
              <a:t>16/03/2016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E35E2CCE-D931-4FEC-AD52-C767D4A0056C}"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5F34978-76AC-4063-863D-0ECD158EC455}" type="datetime1">
              <a:rPr lang="en-GB" smtClean="0"/>
              <a:t>16/03/2016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35E2CCE-D931-4FEC-AD52-C767D4A0056C}"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165943-731E-4B09-B365-BEF6DD5F8851}" type="datetime1">
              <a:rPr lang="en-GB" smtClean="0"/>
              <a:t>16/03/2016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E35E2CCE-D931-4FEC-AD52-C767D4A0056C}"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6A1C01-838E-44B2-A3A6-D8BB91EDE8E1}" type="datetime1">
              <a:rPr lang="en-GB" smtClean="0"/>
              <a:t>16/03/2016</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5E2CCE-D931-4FEC-AD52-C767D4A0056C}" type="slidenum">
              <a:rPr lang="en-GB" smtClean="0"/>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5.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4.wmf"/><Relationship Id="rId5" Type="http://schemas.openxmlformats.org/officeDocument/2006/relationships/oleObject" Target="../embeddings/oleObject2.bin"/><Relationship Id="rId10" Type="http://schemas.openxmlformats.org/officeDocument/2006/relationships/image" Target="../media/image6.wmf"/><Relationship Id="rId4" Type="http://schemas.openxmlformats.org/officeDocument/2006/relationships/image" Target="../media/image3.wmf"/><Relationship Id="rId9"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9144000" cy="5876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1779464" y="-27384"/>
            <a:ext cx="5993949" cy="646331"/>
          </a:xfrm>
          <a:prstGeom prst="rect">
            <a:avLst/>
          </a:prstGeom>
          <a:noFill/>
        </p:spPr>
        <p:txBody>
          <a:bodyPr wrap="none" rtlCol="0">
            <a:spAutoFit/>
          </a:bodyPr>
          <a:lstStyle/>
          <a:p>
            <a:pPr algn="ctr"/>
            <a:r>
              <a:rPr lang="en-GB" b="1" dirty="0" smtClean="0">
                <a:latin typeface="Arial" pitchFamily="34" charset="0"/>
                <a:cs typeface="Arial" pitchFamily="34" charset="0"/>
              </a:rPr>
              <a:t>Final report for Brendon Smith</a:t>
            </a:r>
          </a:p>
          <a:p>
            <a:pPr algn="ctr"/>
            <a:r>
              <a:rPr lang="en-GB" b="1" dirty="0" smtClean="0">
                <a:latin typeface="Arial" pitchFamily="34" charset="0"/>
                <a:cs typeface="Arial" pitchFamily="34" charset="0"/>
              </a:rPr>
              <a:t>TMT10 quantitative gel protein profiling experiments </a:t>
            </a:r>
            <a:endParaRPr lang="en-GB" b="1" dirty="0">
              <a:latin typeface="Arial" pitchFamily="34" charset="0"/>
              <a:cs typeface="Arial" pitchFamily="34" charset="0"/>
            </a:endParaRPr>
          </a:p>
        </p:txBody>
      </p:sp>
      <p:sp>
        <p:nvSpPr>
          <p:cNvPr id="18" name="Slide Number Placeholder 17"/>
          <p:cNvSpPr>
            <a:spLocks noGrp="1"/>
          </p:cNvSpPr>
          <p:nvPr>
            <p:ph type="sldNum" sz="quarter" idx="12"/>
          </p:nvPr>
        </p:nvSpPr>
        <p:spPr/>
        <p:txBody>
          <a:bodyPr/>
          <a:lstStyle/>
          <a:p>
            <a:fld id="{E35E2CCE-D931-4FEC-AD52-C767D4A0056C}" type="slidenum">
              <a:rPr lang="en-GB" smtClean="0"/>
              <a:pPr/>
              <a:t>1</a:t>
            </a:fld>
            <a:endParaRPr lang="en-GB"/>
          </a:p>
        </p:txBody>
      </p:sp>
      <p:pic>
        <p:nvPicPr>
          <p:cNvPr id="7" name="Picture 6"/>
          <p:cNvPicPr>
            <a:picLocks noChangeAspect="1"/>
          </p:cNvPicPr>
          <p:nvPr/>
        </p:nvPicPr>
        <p:blipFill>
          <a:blip r:embed="rId2"/>
          <a:stretch>
            <a:fillRect/>
          </a:stretch>
        </p:blipFill>
        <p:spPr>
          <a:xfrm>
            <a:off x="467544" y="1124744"/>
            <a:ext cx="8429625" cy="5000625"/>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35E2CCE-D931-4FEC-AD52-C767D4A0056C}" type="slidenum">
              <a:rPr lang="en-GB" smtClean="0"/>
              <a:pPr/>
              <a:t>10</a:t>
            </a:fld>
            <a:endParaRPr lang="en-GB" dirty="0"/>
          </a:p>
        </p:txBody>
      </p:sp>
      <p:sp>
        <p:nvSpPr>
          <p:cNvPr id="3" name="Rectangle 2"/>
          <p:cNvSpPr/>
          <p:nvPr/>
        </p:nvSpPr>
        <p:spPr>
          <a:xfrm>
            <a:off x="-17462" y="-27384"/>
            <a:ext cx="9144000" cy="5876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2423688" y="66377"/>
            <a:ext cx="4440639" cy="400110"/>
          </a:xfrm>
          <a:prstGeom prst="rect">
            <a:avLst/>
          </a:prstGeom>
          <a:noFill/>
        </p:spPr>
        <p:txBody>
          <a:bodyPr wrap="none" rtlCol="0">
            <a:spAutoFit/>
          </a:bodyPr>
          <a:lstStyle/>
          <a:p>
            <a:r>
              <a:rPr lang="en-GB" sz="2000" b="1" dirty="0" smtClean="0">
                <a:latin typeface="Arial" pitchFamily="34" charset="0"/>
                <a:cs typeface="Arial" pitchFamily="34" charset="0"/>
              </a:rPr>
              <a:t>Example Individual protein profiles</a:t>
            </a:r>
            <a:endParaRPr lang="en-GB" sz="2000" b="1" dirty="0">
              <a:latin typeface="Arial" pitchFamily="34" charset="0"/>
              <a:cs typeface="Arial" pitchFamily="34" charset="0"/>
            </a:endParaRPr>
          </a:p>
        </p:txBody>
      </p:sp>
      <p:sp>
        <p:nvSpPr>
          <p:cNvPr id="7" name="TextBox 6"/>
          <p:cNvSpPr txBox="1"/>
          <p:nvPr/>
        </p:nvSpPr>
        <p:spPr>
          <a:xfrm>
            <a:off x="371460" y="3101820"/>
            <a:ext cx="4104456" cy="369332"/>
          </a:xfrm>
          <a:prstGeom prst="rect">
            <a:avLst/>
          </a:prstGeom>
          <a:noFill/>
        </p:spPr>
        <p:txBody>
          <a:bodyPr wrap="square" rtlCol="0">
            <a:spAutoFit/>
          </a:bodyPr>
          <a:lstStyle/>
          <a:p>
            <a:r>
              <a:rPr lang="en-US" dirty="0" smtClean="0"/>
              <a:t>Expression is the same across all samples</a:t>
            </a:r>
            <a:endParaRPr lang="en-US" dirty="0"/>
          </a:p>
        </p:txBody>
      </p:sp>
      <p:sp>
        <p:nvSpPr>
          <p:cNvPr id="12" name="TextBox 11"/>
          <p:cNvSpPr txBox="1"/>
          <p:nvPr/>
        </p:nvSpPr>
        <p:spPr>
          <a:xfrm>
            <a:off x="694071" y="6201586"/>
            <a:ext cx="3637627" cy="369332"/>
          </a:xfrm>
          <a:prstGeom prst="rect">
            <a:avLst/>
          </a:prstGeom>
          <a:noFill/>
        </p:spPr>
        <p:txBody>
          <a:bodyPr wrap="square" rtlCol="0">
            <a:spAutoFit/>
          </a:bodyPr>
          <a:lstStyle/>
          <a:p>
            <a:r>
              <a:rPr lang="en-US" dirty="0" smtClean="0"/>
              <a:t>Decreased in </a:t>
            </a:r>
            <a:r>
              <a:rPr lang="en-US" dirty="0" err="1" smtClean="0"/>
              <a:t>Bortezomib</a:t>
            </a:r>
            <a:r>
              <a:rPr lang="en-US" dirty="0" smtClean="0"/>
              <a:t> samples</a:t>
            </a:r>
            <a:endParaRPr lang="en-US" dirty="0"/>
          </a:p>
        </p:txBody>
      </p:sp>
      <p:sp>
        <p:nvSpPr>
          <p:cNvPr id="10" name="TextBox 9"/>
          <p:cNvSpPr txBox="1"/>
          <p:nvPr/>
        </p:nvSpPr>
        <p:spPr>
          <a:xfrm>
            <a:off x="4840347" y="3101820"/>
            <a:ext cx="4248689" cy="369332"/>
          </a:xfrm>
          <a:prstGeom prst="rect">
            <a:avLst/>
          </a:prstGeom>
          <a:noFill/>
        </p:spPr>
        <p:txBody>
          <a:bodyPr wrap="square" rtlCol="0">
            <a:spAutoFit/>
          </a:bodyPr>
          <a:lstStyle/>
          <a:p>
            <a:r>
              <a:rPr lang="en-US" dirty="0" smtClean="0"/>
              <a:t>Possible increase in Cholesterol Samples</a:t>
            </a:r>
            <a:endParaRPr lang="en-US" dirty="0"/>
          </a:p>
        </p:txBody>
      </p:sp>
      <p:pic>
        <p:nvPicPr>
          <p:cNvPr id="13" name="Picture 12"/>
          <p:cNvPicPr>
            <a:picLocks noChangeAspect="1"/>
          </p:cNvPicPr>
          <p:nvPr/>
        </p:nvPicPr>
        <p:blipFill>
          <a:blip r:embed="rId2"/>
          <a:stretch>
            <a:fillRect/>
          </a:stretch>
        </p:blipFill>
        <p:spPr>
          <a:xfrm>
            <a:off x="179512" y="688807"/>
            <a:ext cx="4074438" cy="2446833"/>
          </a:xfrm>
          <a:prstGeom prst="rect">
            <a:avLst/>
          </a:prstGeom>
        </p:spPr>
      </p:pic>
      <p:pic>
        <p:nvPicPr>
          <p:cNvPr id="14" name="Picture 13"/>
          <p:cNvPicPr>
            <a:picLocks noChangeAspect="1"/>
          </p:cNvPicPr>
          <p:nvPr/>
        </p:nvPicPr>
        <p:blipFill>
          <a:blip r:embed="rId3"/>
          <a:stretch>
            <a:fillRect/>
          </a:stretch>
        </p:blipFill>
        <p:spPr>
          <a:xfrm>
            <a:off x="134441" y="3665233"/>
            <a:ext cx="4119509" cy="2473899"/>
          </a:xfrm>
          <a:prstGeom prst="rect">
            <a:avLst/>
          </a:prstGeom>
        </p:spPr>
      </p:pic>
      <p:pic>
        <p:nvPicPr>
          <p:cNvPr id="16" name="Picture 15"/>
          <p:cNvPicPr>
            <a:picLocks noChangeAspect="1"/>
          </p:cNvPicPr>
          <p:nvPr/>
        </p:nvPicPr>
        <p:blipFill>
          <a:blip r:embed="rId4"/>
          <a:stretch>
            <a:fillRect/>
          </a:stretch>
        </p:blipFill>
        <p:spPr>
          <a:xfrm>
            <a:off x="4554538" y="668809"/>
            <a:ext cx="4233910" cy="2542601"/>
          </a:xfrm>
          <a:prstGeom prst="rect">
            <a:avLst/>
          </a:prstGeom>
        </p:spPr>
      </p:pic>
    </p:spTree>
    <p:extLst>
      <p:ext uri="{BB962C8B-B14F-4D97-AF65-F5344CB8AC3E}">
        <p14:creationId xmlns:p14="http://schemas.microsoft.com/office/powerpoint/2010/main" val="39703195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p:cNvSpPr txBox="1"/>
          <p:nvPr/>
        </p:nvSpPr>
        <p:spPr>
          <a:xfrm>
            <a:off x="306066" y="836712"/>
            <a:ext cx="8496944" cy="5201424"/>
          </a:xfrm>
          <a:prstGeom prst="rect">
            <a:avLst/>
          </a:prstGeom>
          <a:noFill/>
        </p:spPr>
        <p:txBody>
          <a:bodyPr wrap="square" rtlCol="0">
            <a:spAutoFit/>
          </a:bodyPr>
          <a:lstStyle/>
          <a:p>
            <a:r>
              <a:rPr lang="en-GB" dirty="0" smtClean="0">
                <a:latin typeface="Arial" pitchFamily="34" charset="0"/>
                <a:cs typeface="Arial" pitchFamily="34" charset="0"/>
              </a:rPr>
              <a:t>Protein quant data is included as an excel spreadsheet. Quantitative data is provided in two forms: 1) total summed intensity of peptides assigned to each protein and 2) normalized relative abundance  </a:t>
            </a:r>
          </a:p>
          <a:p>
            <a:endParaRPr lang="en-GB" dirty="0">
              <a:latin typeface="Arial" pitchFamily="34" charset="0"/>
              <a:cs typeface="Arial" pitchFamily="34" charset="0"/>
            </a:endParaRPr>
          </a:p>
          <a:p>
            <a:endParaRPr lang="en-GB" dirty="0" smtClean="0">
              <a:latin typeface="Arial" pitchFamily="34" charset="0"/>
              <a:cs typeface="Arial" pitchFamily="34" charset="0"/>
            </a:endParaRPr>
          </a:p>
          <a:p>
            <a:endParaRPr lang="en-GB" dirty="0">
              <a:latin typeface="Arial" pitchFamily="34" charset="0"/>
              <a:cs typeface="Arial" pitchFamily="34" charset="0"/>
            </a:endParaRPr>
          </a:p>
          <a:p>
            <a:pPr algn="ctr"/>
            <a:endParaRPr lang="en-GB" dirty="0" smtClean="0">
              <a:latin typeface="Arial" pitchFamily="34" charset="0"/>
              <a:cs typeface="Arial" pitchFamily="34" charset="0"/>
            </a:endParaRPr>
          </a:p>
          <a:p>
            <a:pPr algn="ctr"/>
            <a:endParaRPr lang="en-GB" dirty="0">
              <a:latin typeface="Arial" pitchFamily="34" charset="0"/>
              <a:cs typeface="Arial" pitchFamily="34" charset="0"/>
            </a:endParaRPr>
          </a:p>
          <a:p>
            <a:pPr algn="ctr"/>
            <a:endParaRPr lang="en-GB" dirty="0">
              <a:latin typeface="Arial" pitchFamily="34" charset="0"/>
              <a:cs typeface="Arial" pitchFamily="34" charset="0"/>
            </a:endParaRPr>
          </a:p>
          <a:p>
            <a:pPr algn="ctr"/>
            <a:endParaRPr lang="en-GB" sz="1200" dirty="0" smtClean="0">
              <a:latin typeface="Arial" pitchFamily="34" charset="0"/>
              <a:cs typeface="Arial" pitchFamily="34" charset="0"/>
            </a:endParaRPr>
          </a:p>
          <a:p>
            <a:pPr algn="ctr"/>
            <a:endParaRPr lang="en-GB" sz="1200" dirty="0">
              <a:latin typeface="Arial" pitchFamily="34" charset="0"/>
              <a:cs typeface="Arial" pitchFamily="34" charset="0"/>
            </a:endParaRPr>
          </a:p>
          <a:p>
            <a:pPr algn="ctr"/>
            <a:endParaRPr lang="en-GB" sz="1200" dirty="0" smtClean="0">
              <a:latin typeface="Arial" pitchFamily="34" charset="0"/>
              <a:cs typeface="Arial" pitchFamily="34" charset="0"/>
            </a:endParaRPr>
          </a:p>
          <a:p>
            <a:pPr algn="ctr"/>
            <a:endParaRPr lang="en-GB" sz="1200" dirty="0">
              <a:latin typeface="Arial" pitchFamily="34" charset="0"/>
              <a:cs typeface="Arial" pitchFamily="34" charset="0"/>
            </a:endParaRPr>
          </a:p>
          <a:p>
            <a:pPr algn="ctr"/>
            <a:endParaRPr lang="en-GB" sz="1200" dirty="0" smtClean="0">
              <a:latin typeface="Arial" pitchFamily="34" charset="0"/>
              <a:cs typeface="Arial" pitchFamily="34" charset="0"/>
            </a:endParaRPr>
          </a:p>
          <a:p>
            <a:pPr algn="ctr"/>
            <a:endParaRPr lang="en-GB" sz="1200" dirty="0">
              <a:latin typeface="Arial" pitchFamily="34" charset="0"/>
              <a:cs typeface="Arial" pitchFamily="34" charset="0"/>
            </a:endParaRPr>
          </a:p>
          <a:p>
            <a:pPr algn="ctr"/>
            <a:endParaRPr lang="en-GB" sz="1200" dirty="0" smtClean="0">
              <a:latin typeface="Arial" pitchFamily="34" charset="0"/>
              <a:cs typeface="Arial" pitchFamily="34" charset="0"/>
            </a:endParaRPr>
          </a:p>
          <a:p>
            <a:pPr algn="ctr"/>
            <a:endParaRPr lang="en-GB" sz="1200" dirty="0">
              <a:latin typeface="Arial" pitchFamily="34" charset="0"/>
              <a:cs typeface="Arial" pitchFamily="34" charset="0"/>
            </a:endParaRPr>
          </a:p>
          <a:p>
            <a:pPr>
              <a:lnSpc>
                <a:spcPct val="150000"/>
              </a:lnSpc>
            </a:pPr>
            <a:endParaRPr lang="en-GB" sz="1200" dirty="0" smtClean="0">
              <a:latin typeface="Arial" pitchFamily="34" charset="0"/>
              <a:cs typeface="Arial" pitchFamily="34" charset="0"/>
            </a:endParaRPr>
          </a:p>
          <a:p>
            <a:pPr marL="285750" lvl="2" indent="-285750"/>
            <a:endParaRPr lang="en-GB" sz="1400" b="1" dirty="0" smtClean="0">
              <a:latin typeface="Arial" pitchFamily="34" charset="0"/>
              <a:cs typeface="Arial" pitchFamily="34" charset="0"/>
            </a:endParaRPr>
          </a:p>
          <a:p>
            <a:pPr marL="285750" lvl="2" indent="-285750"/>
            <a:endParaRPr lang="en-GB" sz="1400" b="1" dirty="0">
              <a:latin typeface="Arial" pitchFamily="34" charset="0"/>
              <a:cs typeface="Arial" pitchFamily="34" charset="0"/>
            </a:endParaRPr>
          </a:p>
          <a:p>
            <a:pPr marL="285750" lvl="2" indent="-285750"/>
            <a:endParaRPr lang="en-GB" sz="1400" b="1" dirty="0" smtClean="0">
              <a:latin typeface="Arial" pitchFamily="34" charset="0"/>
              <a:cs typeface="Arial" pitchFamily="34" charset="0"/>
            </a:endParaRPr>
          </a:p>
          <a:p>
            <a:pPr marL="285750" lvl="2" indent="-285750"/>
            <a:r>
              <a:rPr lang="en-GB" sz="1400" b="1" dirty="0" smtClean="0">
                <a:latin typeface="Arial" pitchFamily="34" charset="0"/>
                <a:cs typeface="Arial" pitchFamily="34" charset="0"/>
              </a:rPr>
              <a:t>Please use caution with proteins quantified by one peptide only!</a:t>
            </a:r>
          </a:p>
        </p:txBody>
      </p:sp>
      <p:sp>
        <p:nvSpPr>
          <p:cNvPr id="4" name="Rectangle 3"/>
          <p:cNvSpPr/>
          <p:nvPr/>
        </p:nvSpPr>
        <p:spPr>
          <a:xfrm>
            <a:off x="-17462" y="-27384"/>
            <a:ext cx="9144000" cy="5876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3347864" y="71308"/>
            <a:ext cx="2390398" cy="400110"/>
          </a:xfrm>
          <a:prstGeom prst="rect">
            <a:avLst/>
          </a:prstGeom>
          <a:noFill/>
        </p:spPr>
        <p:txBody>
          <a:bodyPr wrap="none" rtlCol="0">
            <a:spAutoFit/>
          </a:bodyPr>
          <a:lstStyle/>
          <a:p>
            <a:r>
              <a:rPr lang="en-GB" sz="2000" b="1" dirty="0" smtClean="0">
                <a:latin typeface="Arial" pitchFamily="34" charset="0"/>
                <a:cs typeface="Arial" pitchFamily="34" charset="0"/>
              </a:rPr>
              <a:t>Data file summary</a:t>
            </a:r>
            <a:endParaRPr lang="en-GB" sz="2000" b="1" dirty="0">
              <a:latin typeface="Arial" pitchFamily="34" charset="0"/>
              <a:cs typeface="Arial" pitchFamily="34" charset="0"/>
            </a:endParaRPr>
          </a:p>
        </p:txBody>
      </p:sp>
      <p:sp>
        <p:nvSpPr>
          <p:cNvPr id="3" name="Slide Number Placeholder 2"/>
          <p:cNvSpPr>
            <a:spLocks noGrp="1"/>
          </p:cNvSpPr>
          <p:nvPr>
            <p:ph type="sldNum" sz="quarter" idx="12"/>
          </p:nvPr>
        </p:nvSpPr>
        <p:spPr/>
        <p:txBody>
          <a:bodyPr/>
          <a:lstStyle/>
          <a:p>
            <a:fld id="{E35E2CCE-D931-4FEC-AD52-C767D4A0056C}" type="slidenum">
              <a:rPr lang="en-GB" smtClean="0"/>
              <a:pPr/>
              <a:t>11</a:t>
            </a:fld>
            <a:endParaRPr lang="en-GB" dirty="0"/>
          </a:p>
        </p:txBody>
      </p:sp>
      <p:pic>
        <p:nvPicPr>
          <p:cNvPr id="2" name="Picture 1"/>
          <p:cNvPicPr>
            <a:picLocks noChangeAspect="1"/>
          </p:cNvPicPr>
          <p:nvPr/>
        </p:nvPicPr>
        <p:blipFill>
          <a:blip r:embed="rId2"/>
          <a:stretch>
            <a:fillRect/>
          </a:stretch>
        </p:blipFill>
        <p:spPr>
          <a:xfrm>
            <a:off x="184234" y="1844824"/>
            <a:ext cx="8775532" cy="3441072"/>
          </a:xfrm>
          <a:prstGeom prst="rect">
            <a:avLst/>
          </a:prstGeom>
        </p:spPr>
      </p:pic>
    </p:spTree>
    <p:extLst>
      <p:ext uri="{BB962C8B-B14F-4D97-AF65-F5344CB8AC3E}">
        <p14:creationId xmlns:p14="http://schemas.microsoft.com/office/powerpoint/2010/main" val="10086660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35E2CCE-D931-4FEC-AD52-C767D4A0056C}" type="slidenum">
              <a:rPr lang="en-GB" smtClean="0"/>
              <a:pPr/>
              <a:t>12</a:t>
            </a:fld>
            <a:endParaRPr lang="en-GB"/>
          </a:p>
        </p:txBody>
      </p:sp>
      <p:sp>
        <p:nvSpPr>
          <p:cNvPr id="4" name="Rectangle 3"/>
          <p:cNvSpPr/>
          <p:nvPr/>
        </p:nvSpPr>
        <p:spPr>
          <a:xfrm>
            <a:off x="0" y="0"/>
            <a:ext cx="9144000" cy="5876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82250" y="91420"/>
            <a:ext cx="8956298" cy="369332"/>
          </a:xfrm>
          <a:prstGeom prst="rect">
            <a:avLst/>
          </a:prstGeom>
          <a:noFill/>
        </p:spPr>
        <p:txBody>
          <a:bodyPr wrap="none" rtlCol="0">
            <a:spAutoFit/>
          </a:bodyPr>
          <a:lstStyle/>
          <a:p>
            <a:r>
              <a:rPr lang="en-GB" b="1" dirty="0" smtClean="0">
                <a:latin typeface="Arial" pitchFamily="34" charset="0"/>
                <a:cs typeface="Arial" pitchFamily="34" charset="0"/>
              </a:rPr>
              <a:t>Final report for Smith, B. – TMT10 quantitative gel protein profiling experiments </a:t>
            </a:r>
            <a:endParaRPr lang="en-GB" b="1" dirty="0">
              <a:latin typeface="Arial" pitchFamily="34" charset="0"/>
              <a:cs typeface="Arial" pitchFamily="34" charset="0"/>
            </a:endParaRPr>
          </a:p>
        </p:txBody>
      </p:sp>
      <p:pic>
        <p:nvPicPr>
          <p:cNvPr id="3" name="Picture 2"/>
          <p:cNvPicPr>
            <a:picLocks noChangeAspect="1"/>
          </p:cNvPicPr>
          <p:nvPr/>
        </p:nvPicPr>
        <p:blipFill rotWithShape="1">
          <a:blip r:embed="rId2"/>
          <a:srcRect l="33271" t="22049" r="31751" b="8651"/>
          <a:stretch/>
        </p:blipFill>
        <p:spPr>
          <a:xfrm>
            <a:off x="1763688" y="679053"/>
            <a:ext cx="5688632" cy="6104873"/>
          </a:xfrm>
          <a:prstGeom prst="rect">
            <a:avLst/>
          </a:prstGeom>
        </p:spPr>
      </p:pic>
    </p:spTree>
    <p:extLst>
      <p:ext uri="{BB962C8B-B14F-4D97-AF65-F5344CB8AC3E}">
        <p14:creationId xmlns:p14="http://schemas.microsoft.com/office/powerpoint/2010/main" val="2771337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9144000" cy="5876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1779464" y="-27384"/>
            <a:ext cx="5993949" cy="646331"/>
          </a:xfrm>
          <a:prstGeom prst="rect">
            <a:avLst/>
          </a:prstGeom>
          <a:noFill/>
        </p:spPr>
        <p:txBody>
          <a:bodyPr wrap="none" rtlCol="0">
            <a:spAutoFit/>
          </a:bodyPr>
          <a:lstStyle/>
          <a:p>
            <a:pPr algn="ctr"/>
            <a:r>
              <a:rPr lang="en-GB" b="1" dirty="0" smtClean="0">
                <a:latin typeface="Arial" pitchFamily="34" charset="0"/>
                <a:cs typeface="Arial" pitchFamily="34" charset="0"/>
              </a:rPr>
              <a:t>Final report for Brendon Smith</a:t>
            </a:r>
          </a:p>
          <a:p>
            <a:pPr algn="ctr"/>
            <a:r>
              <a:rPr lang="en-GB" b="1" dirty="0" smtClean="0">
                <a:latin typeface="Arial" pitchFamily="34" charset="0"/>
                <a:cs typeface="Arial" pitchFamily="34" charset="0"/>
              </a:rPr>
              <a:t>TMT10 quantitative gel protein profiling experiments </a:t>
            </a:r>
            <a:endParaRPr lang="en-GB" b="1" dirty="0">
              <a:latin typeface="Arial" pitchFamily="34" charset="0"/>
              <a:cs typeface="Arial" pitchFamily="34" charset="0"/>
            </a:endParaRPr>
          </a:p>
        </p:txBody>
      </p:sp>
      <p:sp>
        <p:nvSpPr>
          <p:cNvPr id="18" name="Slide Number Placeholder 17"/>
          <p:cNvSpPr>
            <a:spLocks noGrp="1"/>
          </p:cNvSpPr>
          <p:nvPr>
            <p:ph type="sldNum" sz="quarter" idx="12"/>
          </p:nvPr>
        </p:nvSpPr>
        <p:spPr/>
        <p:txBody>
          <a:bodyPr/>
          <a:lstStyle/>
          <a:p>
            <a:fld id="{E35E2CCE-D931-4FEC-AD52-C767D4A0056C}" type="slidenum">
              <a:rPr lang="en-GB" smtClean="0"/>
              <a:pPr/>
              <a:t>2</a:t>
            </a:fld>
            <a:endParaRPr lang="en-GB"/>
          </a:p>
        </p:txBody>
      </p:sp>
      <p:pic>
        <p:nvPicPr>
          <p:cNvPr id="5" name="Picture 4"/>
          <p:cNvPicPr>
            <a:picLocks noChangeAspect="1"/>
          </p:cNvPicPr>
          <p:nvPr/>
        </p:nvPicPr>
        <p:blipFill>
          <a:blip r:embed="rId2"/>
          <a:stretch>
            <a:fillRect/>
          </a:stretch>
        </p:blipFill>
        <p:spPr>
          <a:xfrm>
            <a:off x="395536" y="1124744"/>
            <a:ext cx="8505825" cy="5000625"/>
          </a:xfrm>
          <a:prstGeom prst="rect">
            <a:avLst/>
          </a:prstGeom>
        </p:spPr>
      </p:pic>
    </p:spTree>
    <p:extLst>
      <p:ext uri="{BB962C8B-B14F-4D97-AF65-F5344CB8AC3E}">
        <p14:creationId xmlns:p14="http://schemas.microsoft.com/office/powerpoint/2010/main" val="19199276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ounded Rectangle 116"/>
          <p:cNvSpPr/>
          <p:nvPr/>
        </p:nvSpPr>
        <p:spPr>
          <a:xfrm>
            <a:off x="7246646" y="4295677"/>
            <a:ext cx="731520" cy="365760"/>
          </a:xfrm>
          <a:prstGeom prst="roundRect">
            <a:avLst/>
          </a:prstGeom>
          <a:solidFill>
            <a:schemeClr val="accent3">
              <a:lumMod val="40000"/>
              <a:lumOff val="6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Rounded Rectangle 114"/>
          <p:cNvSpPr/>
          <p:nvPr/>
        </p:nvSpPr>
        <p:spPr>
          <a:xfrm>
            <a:off x="419161" y="3794268"/>
            <a:ext cx="914400" cy="365760"/>
          </a:xfrm>
          <a:prstGeom prst="roundRect">
            <a:avLst/>
          </a:prstGeom>
          <a:solidFill>
            <a:schemeClr val="accent3">
              <a:lumMod val="40000"/>
              <a:lumOff val="6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Rounded Rectangle 113"/>
          <p:cNvSpPr/>
          <p:nvPr/>
        </p:nvSpPr>
        <p:spPr>
          <a:xfrm>
            <a:off x="1074365" y="2732071"/>
            <a:ext cx="731520" cy="365760"/>
          </a:xfrm>
          <a:prstGeom prst="roundRect">
            <a:avLst/>
          </a:prstGeom>
          <a:solidFill>
            <a:schemeClr val="accent3">
              <a:lumMod val="40000"/>
              <a:lumOff val="6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Rounded Rectangle 111"/>
          <p:cNvSpPr/>
          <p:nvPr/>
        </p:nvSpPr>
        <p:spPr>
          <a:xfrm>
            <a:off x="1087555" y="1591936"/>
            <a:ext cx="731520" cy="365760"/>
          </a:xfrm>
          <a:prstGeom prst="roundRect">
            <a:avLst/>
          </a:prstGeom>
          <a:solidFill>
            <a:schemeClr val="accent3">
              <a:lumMod val="40000"/>
              <a:lumOff val="6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p:cNvSpPr/>
          <p:nvPr/>
        </p:nvSpPr>
        <p:spPr>
          <a:xfrm>
            <a:off x="0" y="0"/>
            <a:ext cx="9144000" cy="5876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3059832" y="91420"/>
            <a:ext cx="2973891" cy="400110"/>
          </a:xfrm>
          <a:prstGeom prst="rect">
            <a:avLst/>
          </a:prstGeom>
          <a:noFill/>
        </p:spPr>
        <p:txBody>
          <a:bodyPr wrap="none" rtlCol="0">
            <a:spAutoFit/>
          </a:bodyPr>
          <a:lstStyle/>
          <a:p>
            <a:r>
              <a:rPr lang="en-GB" sz="2000" b="1" dirty="0" smtClean="0">
                <a:latin typeface="Arial" pitchFamily="34" charset="0"/>
                <a:cs typeface="Arial" pitchFamily="34" charset="0"/>
              </a:rPr>
              <a:t>Experimental workflow</a:t>
            </a:r>
            <a:endParaRPr lang="en-GB" sz="2000" b="1" dirty="0">
              <a:latin typeface="Arial" pitchFamily="34" charset="0"/>
              <a:cs typeface="Arial" pitchFamily="34" charset="0"/>
            </a:endParaRPr>
          </a:p>
        </p:txBody>
      </p:sp>
      <p:sp>
        <p:nvSpPr>
          <p:cNvPr id="6" name="TextBox 5"/>
          <p:cNvSpPr txBox="1"/>
          <p:nvPr/>
        </p:nvSpPr>
        <p:spPr>
          <a:xfrm>
            <a:off x="1909524" y="2695736"/>
            <a:ext cx="838691" cy="369332"/>
          </a:xfrm>
          <a:prstGeom prst="rect">
            <a:avLst/>
          </a:prstGeom>
          <a:solidFill>
            <a:schemeClr val="accent1">
              <a:lumMod val="20000"/>
              <a:lumOff val="80000"/>
            </a:schemeClr>
          </a:solidFill>
          <a:ln w="25400">
            <a:solidFill>
              <a:schemeClr val="accent1"/>
            </a:solidFill>
          </a:ln>
        </p:spPr>
        <p:txBody>
          <a:bodyPr wrap="none" rtlCol="0">
            <a:spAutoFit/>
          </a:bodyPr>
          <a:lstStyle/>
          <a:p>
            <a:pPr algn="ctr"/>
            <a:r>
              <a:rPr lang="en-US" dirty="0" smtClean="0">
                <a:latin typeface="Arial" pitchFamily="34" charset="0"/>
                <a:cs typeface="Arial" pitchFamily="34" charset="0"/>
              </a:rPr>
              <a:t>Digest</a:t>
            </a:r>
            <a:endParaRPr lang="en-US" dirty="0">
              <a:latin typeface="Arial" pitchFamily="34" charset="0"/>
              <a:cs typeface="Arial" pitchFamily="34" charset="0"/>
            </a:endParaRPr>
          </a:p>
        </p:txBody>
      </p:sp>
      <p:sp>
        <p:nvSpPr>
          <p:cNvPr id="9" name="TextBox 8"/>
          <p:cNvSpPr txBox="1"/>
          <p:nvPr/>
        </p:nvSpPr>
        <p:spPr>
          <a:xfrm>
            <a:off x="1901378" y="1604977"/>
            <a:ext cx="838691" cy="369332"/>
          </a:xfrm>
          <a:prstGeom prst="rect">
            <a:avLst/>
          </a:prstGeom>
          <a:solidFill>
            <a:schemeClr val="accent1">
              <a:lumMod val="20000"/>
              <a:lumOff val="80000"/>
            </a:schemeClr>
          </a:solidFill>
          <a:ln w="25400">
            <a:solidFill>
              <a:schemeClr val="accent1"/>
            </a:solidFill>
          </a:ln>
        </p:spPr>
        <p:txBody>
          <a:bodyPr wrap="square" rtlCol="0">
            <a:spAutoFit/>
          </a:bodyPr>
          <a:lstStyle/>
          <a:p>
            <a:pPr algn="ctr"/>
            <a:r>
              <a:rPr lang="en-US" dirty="0" smtClean="0">
                <a:latin typeface="Arial" pitchFamily="34" charset="0"/>
                <a:cs typeface="Arial" pitchFamily="34" charset="0"/>
              </a:rPr>
              <a:t>Gel</a:t>
            </a:r>
            <a:endParaRPr lang="en-US" dirty="0">
              <a:latin typeface="Arial" pitchFamily="34" charset="0"/>
              <a:cs typeface="Arial" pitchFamily="34" charset="0"/>
            </a:endParaRPr>
          </a:p>
        </p:txBody>
      </p:sp>
      <p:sp>
        <p:nvSpPr>
          <p:cNvPr id="12" name="TextBox 11"/>
          <p:cNvSpPr txBox="1"/>
          <p:nvPr/>
        </p:nvSpPr>
        <p:spPr>
          <a:xfrm>
            <a:off x="1452430" y="3812191"/>
            <a:ext cx="1710725" cy="369332"/>
          </a:xfrm>
          <a:prstGeom prst="rect">
            <a:avLst/>
          </a:prstGeom>
          <a:solidFill>
            <a:schemeClr val="accent1">
              <a:lumMod val="20000"/>
              <a:lumOff val="80000"/>
            </a:schemeClr>
          </a:solidFill>
          <a:ln w="25400">
            <a:solidFill>
              <a:schemeClr val="accent1"/>
            </a:solidFill>
          </a:ln>
        </p:spPr>
        <p:txBody>
          <a:bodyPr wrap="none" rtlCol="0">
            <a:spAutoFit/>
          </a:bodyPr>
          <a:lstStyle/>
          <a:p>
            <a:pPr algn="ctr"/>
            <a:r>
              <a:rPr lang="en-US" dirty="0" smtClean="0">
                <a:latin typeface="Arial" pitchFamily="34" charset="0"/>
                <a:cs typeface="Arial" pitchFamily="34" charset="0"/>
              </a:rPr>
              <a:t>Label Peptides</a:t>
            </a:r>
            <a:endParaRPr lang="en-US" dirty="0">
              <a:latin typeface="Arial" pitchFamily="34" charset="0"/>
              <a:cs typeface="Arial" pitchFamily="34" charset="0"/>
            </a:endParaRPr>
          </a:p>
        </p:txBody>
      </p:sp>
      <p:sp>
        <p:nvSpPr>
          <p:cNvPr id="14" name="TextBox 13"/>
          <p:cNvSpPr txBox="1"/>
          <p:nvPr/>
        </p:nvSpPr>
        <p:spPr>
          <a:xfrm>
            <a:off x="2560709" y="4614100"/>
            <a:ext cx="1648208" cy="307777"/>
          </a:xfrm>
          <a:prstGeom prst="rect">
            <a:avLst/>
          </a:prstGeom>
          <a:noFill/>
        </p:spPr>
        <p:txBody>
          <a:bodyPr wrap="none" rtlCol="0">
            <a:spAutoFit/>
          </a:bodyPr>
          <a:lstStyle/>
          <a:p>
            <a:r>
              <a:rPr lang="en-US" sz="1400" i="1" dirty="0" smtClean="0">
                <a:latin typeface="Arial" pitchFamily="34" charset="0"/>
                <a:cs typeface="Arial" pitchFamily="34" charset="0"/>
              </a:rPr>
              <a:t>Combine Samples</a:t>
            </a:r>
            <a:endParaRPr lang="en-US" sz="1400" i="1" dirty="0">
              <a:latin typeface="Arial" pitchFamily="34" charset="0"/>
              <a:cs typeface="Arial" pitchFamily="34" charset="0"/>
            </a:endParaRPr>
          </a:p>
        </p:txBody>
      </p:sp>
      <p:sp>
        <p:nvSpPr>
          <p:cNvPr id="16" name="TextBox 15"/>
          <p:cNvSpPr txBox="1"/>
          <p:nvPr/>
        </p:nvSpPr>
        <p:spPr>
          <a:xfrm>
            <a:off x="6037674" y="4293096"/>
            <a:ext cx="1031051" cy="369332"/>
          </a:xfrm>
          <a:prstGeom prst="rect">
            <a:avLst/>
          </a:prstGeom>
          <a:solidFill>
            <a:schemeClr val="accent1">
              <a:lumMod val="20000"/>
              <a:lumOff val="80000"/>
            </a:schemeClr>
          </a:solidFill>
          <a:ln w="25400">
            <a:solidFill>
              <a:schemeClr val="accent1"/>
            </a:solidFill>
          </a:ln>
        </p:spPr>
        <p:txBody>
          <a:bodyPr wrap="none" rtlCol="0">
            <a:spAutoFit/>
          </a:bodyPr>
          <a:lstStyle/>
          <a:p>
            <a:r>
              <a:rPr lang="en-US" dirty="0" smtClean="0">
                <a:latin typeface="Arial" pitchFamily="34" charset="0"/>
                <a:cs typeface="Arial" pitchFamily="34" charset="0"/>
              </a:rPr>
              <a:t>LC-MS3</a:t>
            </a:r>
            <a:endParaRPr lang="en-US" dirty="0">
              <a:latin typeface="Arial" pitchFamily="34" charset="0"/>
              <a:cs typeface="Arial" pitchFamily="34" charset="0"/>
            </a:endParaRPr>
          </a:p>
        </p:txBody>
      </p:sp>
      <p:sp>
        <p:nvSpPr>
          <p:cNvPr id="17" name="TextBox 16"/>
          <p:cNvSpPr txBox="1"/>
          <p:nvPr/>
        </p:nvSpPr>
        <p:spPr>
          <a:xfrm>
            <a:off x="5808826" y="2539592"/>
            <a:ext cx="1505541" cy="923330"/>
          </a:xfrm>
          <a:prstGeom prst="rect">
            <a:avLst/>
          </a:prstGeom>
          <a:solidFill>
            <a:schemeClr val="accent1">
              <a:lumMod val="20000"/>
              <a:lumOff val="80000"/>
            </a:schemeClr>
          </a:solidFill>
          <a:ln w="25400">
            <a:solidFill>
              <a:schemeClr val="accent1"/>
            </a:solidFill>
          </a:ln>
        </p:spPr>
        <p:txBody>
          <a:bodyPr wrap="none" rtlCol="0">
            <a:spAutoFit/>
          </a:bodyPr>
          <a:lstStyle/>
          <a:p>
            <a:pPr algn="ctr"/>
            <a:r>
              <a:rPr lang="en-US" dirty="0" smtClean="0">
                <a:latin typeface="Arial" pitchFamily="34" charset="0"/>
                <a:cs typeface="Arial" pitchFamily="34" charset="0"/>
              </a:rPr>
              <a:t>Search, fi</a:t>
            </a:r>
            <a:r>
              <a:rPr lang="en-US" b="1" dirty="0" smtClean="0">
                <a:latin typeface="Arial" pitchFamily="34" charset="0"/>
                <a:cs typeface="Arial" pitchFamily="34" charset="0"/>
              </a:rPr>
              <a:t>lt</a:t>
            </a:r>
            <a:r>
              <a:rPr lang="en-US" dirty="0" smtClean="0">
                <a:latin typeface="Arial" pitchFamily="34" charset="0"/>
                <a:cs typeface="Arial" pitchFamily="34" charset="0"/>
              </a:rPr>
              <a:t>er</a:t>
            </a:r>
          </a:p>
          <a:p>
            <a:pPr algn="ctr"/>
            <a:r>
              <a:rPr lang="en-US" dirty="0" smtClean="0">
                <a:latin typeface="Arial" pitchFamily="34" charset="0"/>
                <a:cs typeface="Arial" pitchFamily="34" charset="0"/>
              </a:rPr>
              <a:t>&amp;</a:t>
            </a:r>
          </a:p>
          <a:p>
            <a:pPr algn="ctr"/>
            <a:r>
              <a:rPr lang="en-US" dirty="0">
                <a:latin typeface="Arial" pitchFamily="34" charset="0"/>
                <a:cs typeface="Arial" pitchFamily="34" charset="0"/>
              </a:rPr>
              <a:t>c</a:t>
            </a:r>
            <a:r>
              <a:rPr lang="en-US" dirty="0" smtClean="0">
                <a:latin typeface="Arial" pitchFamily="34" charset="0"/>
                <a:cs typeface="Arial" pitchFamily="34" charset="0"/>
              </a:rPr>
              <a:t>ompile data</a:t>
            </a:r>
          </a:p>
        </p:txBody>
      </p:sp>
      <p:grpSp>
        <p:nvGrpSpPr>
          <p:cNvPr id="4" name="Group 3"/>
          <p:cNvGrpSpPr/>
          <p:nvPr/>
        </p:nvGrpSpPr>
        <p:grpSpPr>
          <a:xfrm>
            <a:off x="1947323" y="2038209"/>
            <a:ext cx="720080" cy="585356"/>
            <a:chOff x="1378008" y="1610642"/>
            <a:chExt cx="720080" cy="585356"/>
          </a:xfrm>
        </p:grpSpPr>
        <p:cxnSp>
          <p:nvCxnSpPr>
            <p:cNvPr id="38" name="Straight Arrow Connector 37"/>
            <p:cNvCxnSpPr/>
            <p:nvPr/>
          </p:nvCxnSpPr>
          <p:spPr>
            <a:xfrm>
              <a:off x="1378008"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1536731"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1672630"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a:off x="1819581"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1948890"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2098088"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grpSp>
      <p:cxnSp>
        <p:nvCxnSpPr>
          <p:cNvPr id="57" name="Straight Arrow Connector 56"/>
          <p:cNvCxnSpPr/>
          <p:nvPr/>
        </p:nvCxnSpPr>
        <p:spPr>
          <a:xfrm>
            <a:off x="2308027" y="4676287"/>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2365266" y="5275896"/>
            <a:ext cx="4176464"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p:nvPr/>
        </p:nvCxnSpPr>
        <p:spPr>
          <a:xfrm flipV="1">
            <a:off x="6539520" y="4716376"/>
            <a:ext cx="2210" cy="559520"/>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flipV="1">
            <a:off x="6539520" y="3584920"/>
            <a:ext cx="0" cy="592234"/>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grpSp>
        <p:nvGrpSpPr>
          <p:cNvPr id="63" name="Group 62"/>
          <p:cNvGrpSpPr/>
          <p:nvPr/>
        </p:nvGrpSpPr>
        <p:grpSpPr>
          <a:xfrm>
            <a:off x="1972742" y="3154827"/>
            <a:ext cx="720080" cy="585356"/>
            <a:chOff x="1378008" y="1610642"/>
            <a:chExt cx="720080" cy="585356"/>
          </a:xfrm>
        </p:grpSpPr>
        <p:cxnSp>
          <p:nvCxnSpPr>
            <p:cNvPr id="64" name="Straight Arrow Connector 63"/>
            <p:cNvCxnSpPr/>
            <p:nvPr/>
          </p:nvCxnSpPr>
          <p:spPr>
            <a:xfrm>
              <a:off x="1378008"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a:off x="1536731"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1672630"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p:nvPr/>
          </p:nvCxnSpPr>
          <p:spPr>
            <a:xfrm>
              <a:off x="1819581"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a:off x="1948890"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a:off x="2098088" y="1610642"/>
              <a:ext cx="0" cy="585356"/>
            </a:xfrm>
            <a:prstGeom prst="straightConnector1">
              <a:avLst/>
            </a:prstGeom>
            <a:ln w="25400">
              <a:solidFill>
                <a:schemeClr val="accent2"/>
              </a:solidFill>
              <a:tailEnd type="arrow"/>
            </a:ln>
          </p:spPr>
          <p:style>
            <a:lnRef idx="1">
              <a:schemeClr val="accent1"/>
            </a:lnRef>
            <a:fillRef idx="0">
              <a:schemeClr val="accent1"/>
            </a:fillRef>
            <a:effectRef idx="0">
              <a:schemeClr val="accent1"/>
            </a:effectRef>
            <a:fontRef idx="minor">
              <a:schemeClr val="tx1"/>
            </a:fontRef>
          </p:style>
        </p:cxnSp>
      </p:grpSp>
      <p:sp>
        <p:nvSpPr>
          <p:cNvPr id="10" name="TextBox 9"/>
          <p:cNvSpPr txBox="1"/>
          <p:nvPr/>
        </p:nvSpPr>
        <p:spPr>
          <a:xfrm>
            <a:off x="1147255" y="1603616"/>
            <a:ext cx="639919" cy="369332"/>
          </a:xfrm>
          <a:prstGeom prst="rect">
            <a:avLst/>
          </a:prstGeom>
          <a:noFill/>
        </p:spPr>
        <p:txBody>
          <a:bodyPr wrap="none" rtlCol="0">
            <a:spAutoFit/>
          </a:bodyPr>
          <a:lstStyle/>
          <a:p>
            <a:r>
              <a:rPr lang="en-US" dirty="0" smtClean="0"/>
              <a:t>Pg. </a:t>
            </a:r>
            <a:r>
              <a:rPr lang="en-US" dirty="0"/>
              <a:t>3</a:t>
            </a:r>
          </a:p>
        </p:txBody>
      </p:sp>
      <p:sp>
        <p:nvSpPr>
          <p:cNvPr id="18" name="Slide Number Placeholder 17"/>
          <p:cNvSpPr>
            <a:spLocks noGrp="1"/>
          </p:cNvSpPr>
          <p:nvPr>
            <p:ph type="sldNum" sz="quarter" idx="12"/>
          </p:nvPr>
        </p:nvSpPr>
        <p:spPr/>
        <p:txBody>
          <a:bodyPr/>
          <a:lstStyle/>
          <a:p>
            <a:fld id="{E35E2CCE-D931-4FEC-AD52-C767D4A0056C}" type="slidenum">
              <a:rPr lang="en-GB" smtClean="0"/>
              <a:pPr/>
              <a:t>3</a:t>
            </a:fld>
            <a:endParaRPr lang="en-GB"/>
          </a:p>
        </p:txBody>
      </p:sp>
      <p:sp>
        <p:nvSpPr>
          <p:cNvPr id="91" name="TextBox 90"/>
          <p:cNvSpPr txBox="1"/>
          <p:nvPr/>
        </p:nvSpPr>
        <p:spPr>
          <a:xfrm>
            <a:off x="1126773" y="2732071"/>
            <a:ext cx="639919" cy="369332"/>
          </a:xfrm>
          <a:prstGeom prst="rect">
            <a:avLst/>
          </a:prstGeom>
          <a:noFill/>
        </p:spPr>
        <p:txBody>
          <a:bodyPr wrap="none" rtlCol="0">
            <a:spAutoFit/>
          </a:bodyPr>
          <a:lstStyle/>
          <a:p>
            <a:r>
              <a:rPr lang="en-US" dirty="0" smtClean="0"/>
              <a:t>Pg. 3</a:t>
            </a:r>
            <a:endParaRPr lang="en-US" dirty="0"/>
          </a:p>
        </p:txBody>
      </p:sp>
      <p:sp>
        <p:nvSpPr>
          <p:cNvPr id="92" name="TextBox 91"/>
          <p:cNvSpPr txBox="1"/>
          <p:nvPr/>
        </p:nvSpPr>
        <p:spPr>
          <a:xfrm>
            <a:off x="507346" y="3802376"/>
            <a:ext cx="729688" cy="369332"/>
          </a:xfrm>
          <a:prstGeom prst="rect">
            <a:avLst/>
          </a:prstGeom>
          <a:noFill/>
        </p:spPr>
        <p:txBody>
          <a:bodyPr wrap="none" rtlCol="0">
            <a:spAutoFit/>
          </a:bodyPr>
          <a:lstStyle/>
          <a:p>
            <a:pPr algn="ctr"/>
            <a:r>
              <a:rPr lang="en-US" dirty="0" smtClean="0"/>
              <a:t>Pgs. </a:t>
            </a:r>
            <a:r>
              <a:rPr lang="en-US" dirty="0"/>
              <a:t>4</a:t>
            </a:r>
          </a:p>
        </p:txBody>
      </p:sp>
      <p:sp>
        <p:nvSpPr>
          <p:cNvPr id="94" name="TextBox 93"/>
          <p:cNvSpPr txBox="1"/>
          <p:nvPr/>
        </p:nvSpPr>
        <p:spPr>
          <a:xfrm>
            <a:off x="7278922" y="4293096"/>
            <a:ext cx="639919" cy="369332"/>
          </a:xfrm>
          <a:prstGeom prst="rect">
            <a:avLst/>
          </a:prstGeom>
          <a:noFill/>
        </p:spPr>
        <p:txBody>
          <a:bodyPr wrap="none" rtlCol="0">
            <a:spAutoFit/>
          </a:bodyPr>
          <a:lstStyle/>
          <a:p>
            <a:r>
              <a:rPr lang="en-US" dirty="0" smtClean="0"/>
              <a:t>Pg. 5</a:t>
            </a:r>
            <a:endParaRPr lang="en-US" dirty="0"/>
          </a:p>
        </p:txBody>
      </p:sp>
      <p:cxnSp>
        <p:nvCxnSpPr>
          <p:cNvPr id="40" name="Straight Connector 39"/>
          <p:cNvCxnSpPr/>
          <p:nvPr/>
        </p:nvCxnSpPr>
        <p:spPr>
          <a:xfrm>
            <a:off x="1452430" y="4181523"/>
            <a:ext cx="855597" cy="494764"/>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H="1">
            <a:off x="2308027" y="4181523"/>
            <a:ext cx="855128" cy="503607"/>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1662305" y="4181523"/>
            <a:ext cx="656598" cy="503607"/>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flipH="1">
            <a:off x="2308721" y="4181523"/>
            <a:ext cx="655970" cy="503607"/>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a:off x="1880922" y="4172208"/>
            <a:ext cx="427799" cy="512922"/>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flipV="1">
            <a:off x="2303896" y="4181523"/>
            <a:ext cx="427798" cy="482052"/>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2094821" y="4181523"/>
            <a:ext cx="224082" cy="485449"/>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V="1">
            <a:off x="2316537" y="4186286"/>
            <a:ext cx="159884" cy="476142"/>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2" name="Rounded Rectangle 61"/>
          <p:cNvSpPr/>
          <p:nvPr/>
        </p:nvSpPr>
        <p:spPr>
          <a:xfrm>
            <a:off x="7402526" y="2856122"/>
            <a:ext cx="1151277" cy="365760"/>
          </a:xfrm>
          <a:prstGeom prst="roundRect">
            <a:avLst/>
          </a:prstGeom>
          <a:solidFill>
            <a:schemeClr val="accent3">
              <a:lumMod val="40000"/>
              <a:lumOff val="6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p:cNvSpPr txBox="1"/>
          <p:nvPr/>
        </p:nvSpPr>
        <p:spPr>
          <a:xfrm>
            <a:off x="7519546" y="2854336"/>
            <a:ext cx="917239" cy="369332"/>
          </a:xfrm>
          <a:prstGeom prst="rect">
            <a:avLst/>
          </a:prstGeom>
          <a:noFill/>
        </p:spPr>
        <p:txBody>
          <a:bodyPr wrap="none" rtlCol="0">
            <a:spAutoFit/>
          </a:bodyPr>
          <a:lstStyle/>
          <a:p>
            <a:pPr algn="ctr"/>
            <a:r>
              <a:rPr lang="en-US" dirty="0" smtClean="0"/>
              <a:t>Pgs. 6-9</a:t>
            </a:r>
            <a:endParaRPr lang="en-US" dirty="0"/>
          </a:p>
        </p:txBody>
      </p:sp>
    </p:spTree>
    <p:extLst>
      <p:ext uri="{BB962C8B-B14F-4D97-AF65-F5344CB8AC3E}">
        <p14:creationId xmlns:p14="http://schemas.microsoft.com/office/powerpoint/2010/main" val="421734247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lide Number Placeholder 22"/>
          <p:cNvSpPr>
            <a:spLocks noGrp="1"/>
          </p:cNvSpPr>
          <p:nvPr>
            <p:ph type="sldNum" sz="quarter" idx="12"/>
          </p:nvPr>
        </p:nvSpPr>
        <p:spPr/>
        <p:txBody>
          <a:bodyPr/>
          <a:lstStyle/>
          <a:p>
            <a:fld id="{E35E2CCE-D931-4FEC-AD52-C767D4A0056C}" type="slidenum">
              <a:rPr lang="en-GB" smtClean="0"/>
              <a:pPr/>
              <a:t>4</a:t>
            </a:fld>
            <a:endParaRPr lang="en-GB" dirty="0"/>
          </a:p>
        </p:txBody>
      </p:sp>
      <p:sp>
        <p:nvSpPr>
          <p:cNvPr id="9" name="Rectangle 8"/>
          <p:cNvSpPr/>
          <p:nvPr/>
        </p:nvSpPr>
        <p:spPr>
          <a:xfrm>
            <a:off x="0" y="0"/>
            <a:ext cx="9144000" cy="5876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3316988" y="87772"/>
            <a:ext cx="2592376" cy="400110"/>
          </a:xfrm>
          <a:prstGeom prst="rect">
            <a:avLst/>
          </a:prstGeom>
          <a:noFill/>
        </p:spPr>
        <p:txBody>
          <a:bodyPr wrap="none" rtlCol="0">
            <a:spAutoFit/>
          </a:bodyPr>
          <a:lstStyle/>
          <a:p>
            <a:r>
              <a:rPr lang="en-GB" sz="2000" b="1" dirty="0" smtClean="0">
                <a:latin typeface="Arial" pitchFamily="34" charset="0"/>
                <a:cs typeface="Arial" pitchFamily="34" charset="0"/>
              </a:rPr>
              <a:t>Sample Preparation</a:t>
            </a:r>
            <a:endParaRPr lang="en-GB" sz="2000" b="1" dirty="0">
              <a:latin typeface="Arial" pitchFamily="34" charset="0"/>
              <a:cs typeface="Arial" pitchFamily="34" charset="0"/>
            </a:endParaRPr>
          </a:p>
        </p:txBody>
      </p:sp>
      <p:sp>
        <p:nvSpPr>
          <p:cNvPr id="4" name="TextBox 3"/>
          <p:cNvSpPr txBox="1"/>
          <p:nvPr/>
        </p:nvSpPr>
        <p:spPr>
          <a:xfrm>
            <a:off x="504056" y="768533"/>
            <a:ext cx="8245516" cy="1477328"/>
          </a:xfrm>
          <a:prstGeom prst="rect">
            <a:avLst/>
          </a:prstGeom>
          <a:noFill/>
        </p:spPr>
        <p:txBody>
          <a:bodyPr wrap="square" rtlCol="0">
            <a:spAutoFit/>
          </a:bodyPr>
          <a:lstStyle/>
          <a:p>
            <a:r>
              <a:rPr lang="en-US" dirty="0" smtClean="0"/>
              <a:t>Samples were submitted in gel loading buffer. 5µl of each sample was combined for the “mix” sample to be included in both experiments. 30µl of each sample was loaded into 10% </a:t>
            </a:r>
            <a:r>
              <a:rPr lang="en-US" dirty="0" err="1" smtClean="0"/>
              <a:t>Bis</a:t>
            </a:r>
            <a:r>
              <a:rPr lang="en-US" dirty="0" smtClean="0"/>
              <a:t>/</a:t>
            </a:r>
            <a:r>
              <a:rPr lang="en-US" dirty="0" err="1" smtClean="0"/>
              <a:t>Tris</a:t>
            </a:r>
            <a:r>
              <a:rPr lang="en-US" dirty="0" smtClean="0"/>
              <a:t> gels and run at 120V for 12 minutes. Gels were stained for 2 hour with </a:t>
            </a:r>
            <a:r>
              <a:rPr lang="en-US" dirty="0" err="1" smtClean="0"/>
              <a:t>Coomassie</a:t>
            </a:r>
            <a:r>
              <a:rPr lang="en-US" dirty="0" smtClean="0"/>
              <a:t> and </a:t>
            </a:r>
            <a:r>
              <a:rPr lang="en-US" dirty="0" err="1" smtClean="0"/>
              <a:t>destained</a:t>
            </a:r>
            <a:r>
              <a:rPr lang="en-US" dirty="0" smtClean="0"/>
              <a:t> overnight in water. No bands were visible in tc-d279g gels. Remaining sample was loaded into new gels, stained, and </a:t>
            </a:r>
            <a:r>
              <a:rPr lang="en-US" dirty="0" err="1" smtClean="0"/>
              <a:t>destained</a:t>
            </a:r>
            <a:r>
              <a:rPr lang="en-US" dirty="0" smtClean="0"/>
              <a:t> overnight.</a:t>
            </a:r>
            <a:endParaRPr lang="en-US" dirty="0"/>
          </a:p>
        </p:txBody>
      </p:sp>
      <p:sp>
        <p:nvSpPr>
          <p:cNvPr id="12" name="TextBox 11"/>
          <p:cNvSpPr txBox="1"/>
          <p:nvPr/>
        </p:nvSpPr>
        <p:spPr>
          <a:xfrm>
            <a:off x="611560" y="5131009"/>
            <a:ext cx="8244408" cy="1477328"/>
          </a:xfrm>
          <a:prstGeom prst="rect">
            <a:avLst/>
          </a:prstGeom>
          <a:noFill/>
        </p:spPr>
        <p:txBody>
          <a:bodyPr wrap="square" rtlCol="0">
            <a:spAutoFit/>
          </a:bodyPr>
          <a:lstStyle/>
          <a:p>
            <a:r>
              <a:rPr lang="en-US" dirty="0" smtClean="0"/>
              <a:t>Gel bands or approximate areas were cut out, </a:t>
            </a:r>
            <a:r>
              <a:rPr lang="en-US" dirty="0" err="1" smtClean="0"/>
              <a:t>destained</a:t>
            </a:r>
            <a:r>
              <a:rPr lang="en-US" dirty="0" smtClean="0"/>
              <a:t>, reduced, and alkylated. In-gel Trypsin digests were performed and peptides were extracted and labeled with TMT10 reagents. Labeling reactions were combined, cleaned, and dried down. Peptides were </a:t>
            </a:r>
            <a:r>
              <a:rPr lang="en-US" dirty="0" err="1" smtClean="0"/>
              <a:t>resuspended</a:t>
            </a:r>
            <a:r>
              <a:rPr lang="en-US" dirty="0" smtClean="0"/>
              <a:t> in 5% Acetonitrile, 5% formic acid and ½ of the sample was shot on an </a:t>
            </a:r>
            <a:r>
              <a:rPr lang="en-US" dirty="0" err="1" smtClean="0"/>
              <a:t>Orbitrap</a:t>
            </a:r>
            <a:r>
              <a:rPr lang="en-US" dirty="0" smtClean="0"/>
              <a:t> Fusion Mass spectrometer. </a:t>
            </a:r>
            <a:endParaRPr lang="en-US" dirty="0"/>
          </a:p>
        </p:txBody>
      </p:sp>
      <p:graphicFrame>
        <p:nvGraphicFramePr>
          <p:cNvPr id="2" name="Object 1"/>
          <p:cNvGraphicFramePr>
            <a:graphicFrameLocks noChangeAspect="1"/>
          </p:cNvGraphicFramePr>
          <p:nvPr>
            <p:extLst>
              <p:ext uri="{D42A27DB-BD31-4B8C-83A1-F6EECF244321}">
                <p14:modId xmlns:p14="http://schemas.microsoft.com/office/powerpoint/2010/main" val="2821131037"/>
              </p:ext>
            </p:extLst>
          </p:nvPr>
        </p:nvGraphicFramePr>
        <p:xfrm>
          <a:off x="611560" y="2958698"/>
          <a:ext cx="3960440" cy="470302"/>
        </p:xfrm>
        <a:graphic>
          <a:graphicData uri="http://schemas.openxmlformats.org/presentationml/2006/ole">
            <mc:AlternateContent xmlns:mc="http://schemas.openxmlformats.org/markup-compatibility/2006">
              <mc:Choice xmlns:v="urn:schemas-microsoft-com:vml" Requires="v">
                <p:oleObj spid="_x0000_s1054" name="Image" r:id="rId3" imgW="30069720" imgH="3567960" progId="Photoshop.Image.12">
                  <p:embed/>
                </p:oleObj>
              </mc:Choice>
              <mc:Fallback>
                <p:oleObj name="Image" r:id="rId3" imgW="30069720" imgH="3567960" progId="Photoshop.Image.12">
                  <p:embed/>
                  <p:pic>
                    <p:nvPicPr>
                      <p:cNvPr id="0" name=""/>
                      <p:cNvPicPr/>
                      <p:nvPr/>
                    </p:nvPicPr>
                    <p:blipFill>
                      <a:blip r:embed="rId4"/>
                      <a:stretch>
                        <a:fillRect/>
                      </a:stretch>
                    </p:blipFill>
                    <p:spPr>
                      <a:xfrm>
                        <a:off x="611560" y="2958698"/>
                        <a:ext cx="3960440" cy="470302"/>
                      </a:xfrm>
                      <a:prstGeom prst="rect">
                        <a:avLst/>
                      </a:prstGeom>
                    </p:spPr>
                  </p:pic>
                </p:oleObj>
              </mc:Fallback>
            </mc:AlternateContent>
          </a:graphicData>
        </a:graphic>
      </p:graphicFrame>
      <p:graphicFrame>
        <p:nvGraphicFramePr>
          <p:cNvPr id="3" name="Object 2"/>
          <p:cNvGraphicFramePr>
            <a:graphicFrameLocks noChangeAspect="1"/>
          </p:cNvGraphicFramePr>
          <p:nvPr>
            <p:extLst>
              <p:ext uri="{D42A27DB-BD31-4B8C-83A1-F6EECF244321}">
                <p14:modId xmlns:p14="http://schemas.microsoft.com/office/powerpoint/2010/main" val="421871012"/>
              </p:ext>
            </p:extLst>
          </p:nvPr>
        </p:nvGraphicFramePr>
        <p:xfrm>
          <a:off x="4626815" y="2958698"/>
          <a:ext cx="4141774" cy="470302"/>
        </p:xfrm>
        <a:graphic>
          <a:graphicData uri="http://schemas.openxmlformats.org/presentationml/2006/ole">
            <mc:AlternateContent xmlns:mc="http://schemas.openxmlformats.org/markup-compatibility/2006">
              <mc:Choice xmlns:v="urn:schemas-microsoft-com:vml" Requires="v">
                <p:oleObj spid="_x0000_s1055" name="Image" r:id="rId5" imgW="29358720" imgH="3161880" progId="Photoshop.Image.12">
                  <p:embed/>
                </p:oleObj>
              </mc:Choice>
              <mc:Fallback>
                <p:oleObj name="Image" r:id="rId5" imgW="29358720" imgH="3161880" progId="Photoshop.Image.12">
                  <p:embed/>
                  <p:pic>
                    <p:nvPicPr>
                      <p:cNvPr id="0" name=""/>
                      <p:cNvPicPr/>
                      <p:nvPr/>
                    </p:nvPicPr>
                    <p:blipFill>
                      <a:blip r:embed="rId6"/>
                      <a:stretch>
                        <a:fillRect/>
                      </a:stretch>
                    </p:blipFill>
                    <p:spPr>
                      <a:xfrm>
                        <a:off x="4626815" y="2958698"/>
                        <a:ext cx="4141774" cy="470302"/>
                      </a:xfrm>
                      <a:prstGeom prst="rect">
                        <a:avLst/>
                      </a:prstGeom>
                    </p:spPr>
                  </p:pic>
                </p:oleObj>
              </mc:Fallback>
            </mc:AlternateContent>
          </a:graphicData>
        </a:graphic>
      </p:graphicFrame>
      <p:sp>
        <p:nvSpPr>
          <p:cNvPr id="5" name="TextBox 4"/>
          <p:cNvSpPr txBox="1"/>
          <p:nvPr/>
        </p:nvSpPr>
        <p:spPr>
          <a:xfrm>
            <a:off x="646175" y="2659566"/>
            <a:ext cx="7669087" cy="369332"/>
          </a:xfrm>
          <a:prstGeom prst="rect">
            <a:avLst/>
          </a:prstGeom>
          <a:noFill/>
        </p:spPr>
        <p:txBody>
          <a:bodyPr wrap="none" rtlCol="0">
            <a:spAutoFit/>
          </a:bodyPr>
          <a:lstStyle/>
          <a:p>
            <a:r>
              <a:rPr lang="en-US" dirty="0" smtClean="0"/>
              <a:t>A1          A2                 A3         A4          A5        A6          A7          A8         A9         A10</a:t>
            </a:r>
            <a:endParaRPr lang="en-US" dirty="0"/>
          </a:p>
        </p:txBody>
      </p:sp>
      <p:graphicFrame>
        <p:nvGraphicFramePr>
          <p:cNvPr id="6" name="Object 5"/>
          <p:cNvGraphicFramePr>
            <a:graphicFrameLocks noChangeAspect="1"/>
          </p:cNvGraphicFramePr>
          <p:nvPr>
            <p:extLst>
              <p:ext uri="{D42A27DB-BD31-4B8C-83A1-F6EECF244321}">
                <p14:modId xmlns:p14="http://schemas.microsoft.com/office/powerpoint/2010/main" val="3810637795"/>
              </p:ext>
            </p:extLst>
          </p:nvPr>
        </p:nvGraphicFramePr>
        <p:xfrm>
          <a:off x="632734" y="4306820"/>
          <a:ext cx="3939266" cy="490332"/>
        </p:xfrm>
        <a:graphic>
          <a:graphicData uri="http://schemas.openxmlformats.org/presentationml/2006/ole">
            <mc:AlternateContent xmlns:mc="http://schemas.openxmlformats.org/markup-compatibility/2006">
              <mc:Choice xmlns:v="urn:schemas-microsoft-com:vml" Requires="v">
                <p:oleObj spid="_x0000_s1056" name="Image" r:id="rId7" imgW="26768160" imgH="3364920" progId="Photoshop.Image.12">
                  <p:embed/>
                </p:oleObj>
              </mc:Choice>
              <mc:Fallback>
                <p:oleObj name="Image" r:id="rId7" imgW="26768160" imgH="3364920" progId="Photoshop.Image.12">
                  <p:embed/>
                  <p:pic>
                    <p:nvPicPr>
                      <p:cNvPr id="0" name=""/>
                      <p:cNvPicPr/>
                      <p:nvPr/>
                    </p:nvPicPr>
                    <p:blipFill>
                      <a:blip r:embed="rId8"/>
                      <a:stretch>
                        <a:fillRect/>
                      </a:stretch>
                    </p:blipFill>
                    <p:spPr>
                      <a:xfrm>
                        <a:off x="632734" y="4306820"/>
                        <a:ext cx="3939266" cy="490332"/>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3190051799"/>
              </p:ext>
            </p:extLst>
          </p:nvPr>
        </p:nvGraphicFramePr>
        <p:xfrm>
          <a:off x="4602854" y="4281405"/>
          <a:ext cx="4146717" cy="515747"/>
        </p:xfrm>
        <a:graphic>
          <a:graphicData uri="http://schemas.openxmlformats.org/presentationml/2006/ole">
            <mc:AlternateContent xmlns:mc="http://schemas.openxmlformats.org/markup-compatibility/2006">
              <mc:Choice xmlns:v="urn:schemas-microsoft-com:vml" Requires="v">
                <p:oleObj spid="_x0000_s1057" name="Image" r:id="rId9" imgW="26006040" imgH="3720600" progId="Photoshop.Image.12">
                  <p:embed/>
                </p:oleObj>
              </mc:Choice>
              <mc:Fallback>
                <p:oleObj name="Image" r:id="rId9" imgW="26006040" imgH="3720600" progId="Photoshop.Image.12">
                  <p:embed/>
                  <p:pic>
                    <p:nvPicPr>
                      <p:cNvPr id="0" name=""/>
                      <p:cNvPicPr/>
                      <p:nvPr/>
                    </p:nvPicPr>
                    <p:blipFill>
                      <a:blip r:embed="rId10"/>
                      <a:stretch>
                        <a:fillRect/>
                      </a:stretch>
                    </p:blipFill>
                    <p:spPr>
                      <a:xfrm>
                        <a:off x="4602854" y="4281405"/>
                        <a:ext cx="4146717" cy="515747"/>
                      </a:xfrm>
                      <a:prstGeom prst="rect">
                        <a:avLst/>
                      </a:prstGeom>
                    </p:spPr>
                  </p:pic>
                </p:oleObj>
              </mc:Fallback>
            </mc:AlternateContent>
          </a:graphicData>
        </a:graphic>
      </p:graphicFrame>
      <p:sp>
        <p:nvSpPr>
          <p:cNvPr id="13" name="TextBox 12"/>
          <p:cNvSpPr txBox="1"/>
          <p:nvPr/>
        </p:nvSpPr>
        <p:spPr>
          <a:xfrm>
            <a:off x="811840" y="3972963"/>
            <a:ext cx="7880684" cy="369332"/>
          </a:xfrm>
          <a:prstGeom prst="rect">
            <a:avLst/>
          </a:prstGeom>
          <a:noFill/>
        </p:spPr>
        <p:txBody>
          <a:bodyPr wrap="none" rtlCol="0">
            <a:spAutoFit/>
          </a:bodyPr>
          <a:lstStyle/>
          <a:p>
            <a:r>
              <a:rPr lang="en-US" dirty="0" smtClean="0"/>
              <a:t>A1          A2         A3              A4          A5       A6          A7           A8          A9               A10</a:t>
            </a:r>
            <a:endParaRPr lang="en-US" dirty="0"/>
          </a:p>
        </p:txBody>
      </p:sp>
      <p:sp>
        <p:nvSpPr>
          <p:cNvPr id="11" name="TextBox 10"/>
          <p:cNvSpPr txBox="1"/>
          <p:nvPr/>
        </p:nvSpPr>
        <p:spPr>
          <a:xfrm>
            <a:off x="3919096" y="2259464"/>
            <a:ext cx="1305807" cy="461665"/>
          </a:xfrm>
          <a:prstGeom prst="rect">
            <a:avLst/>
          </a:prstGeom>
          <a:noFill/>
        </p:spPr>
        <p:txBody>
          <a:bodyPr wrap="none" rtlCol="0">
            <a:spAutoFit/>
          </a:bodyPr>
          <a:lstStyle/>
          <a:p>
            <a:r>
              <a:rPr lang="en-US" sz="2400" dirty="0" smtClean="0"/>
              <a:t>Tc-d278g</a:t>
            </a:r>
            <a:endParaRPr lang="en-US" sz="2400" dirty="0"/>
          </a:p>
        </p:txBody>
      </p:sp>
      <p:sp>
        <p:nvSpPr>
          <p:cNvPr id="14" name="TextBox 13"/>
          <p:cNvSpPr txBox="1"/>
          <p:nvPr/>
        </p:nvSpPr>
        <p:spPr>
          <a:xfrm>
            <a:off x="3953938" y="3561002"/>
            <a:ext cx="1305807" cy="461665"/>
          </a:xfrm>
          <a:prstGeom prst="rect">
            <a:avLst/>
          </a:prstGeom>
          <a:noFill/>
        </p:spPr>
        <p:txBody>
          <a:bodyPr wrap="none" rtlCol="0">
            <a:spAutoFit/>
          </a:bodyPr>
          <a:lstStyle/>
          <a:p>
            <a:r>
              <a:rPr lang="en-US" sz="2400" dirty="0" smtClean="0"/>
              <a:t>Tc-d279g</a:t>
            </a:r>
            <a:endParaRPr lang="en-US" sz="2400" dirty="0"/>
          </a:p>
        </p:txBody>
      </p:sp>
    </p:spTree>
    <p:extLst>
      <p:ext uri="{BB962C8B-B14F-4D97-AF65-F5344CB8AC3E}">
        <p14:creationId xmlns:p14="http://schemas.microsoft.com/office/powerpoint/2010/main" val="6629788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a:xfrm>
            <a:off x="1553678" y="4075900"/>
            <a:ext cx="180739" cy="2286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p:cNvSpPr/>
          <p:nvPr/>
        </p:nvSpPr>
        <p:spPr>
          <a:xfrm>
            <a:off x="1553678" y="4294974"/>
            <a:ext cx="180739" cy="2286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51"/>
          <p:cNvSpPr/>
          <p:nvPr/>
        </p:nvSpPr>
        <p:spPr>
          <a:xfrm>
            <a:off x="1553678" y="4523574"/>
            <a:ext cx="180739" cy="228600"/>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p:cNvSpPr/>
          <p:nvPr/>
        </p:nvSpPr>
        <p:spPr>
          <a:xfrm>
            <a:off x="1553920" y="4752174"/>
            <a:ext cx="180739" cy="2286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p:cNvSpPr/>
          <p:nvPr/>
        </p:nvSpPr>
        <p:spPr>
          <a:xfrm>
            <a:off x="1553564" y="4980774"/>
            <a:ext cx="180739" cy="22860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p:cNvSpPr/>
          <p:nvPr/>
        </p:nvSpPr>
        <p:spPr>
          <a:xfrm>
            <a:off x="1553920" y="5208592"/>
            <a:ext cx="180739" cy="2286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199"/>
          <p:cNvSpPr/>
          <p:nvPr/>
        </p:nvSpPr>
        <p:spPr>
          <a:xfrm>
            <a:off x="1560000" y="5434526"/>
            <a:ext cx="180739" cy="228600"/>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Rectangle 200"/>
          <p:cNvSpPr/>
          <p:nvPr/>
        </p:nvSpPr>
        <p:spPr>
          <a:xfrm>
            <a:off x="1553563" y="5663126"/>
            <a:ext cx="180739" cy="22860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Rectangle 201"/>
          <p:cNvSpPr/>
          <p:nvPr/>
        </p:nvSpPr>
        <p:spPr>
          <a:xfrm>
            <a:off x="1554250" y="5891726"/>
            <a:ext cx="180739" cy="22860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Rectangle 202"/>
          <p:cNvSpPr/>
          <p:nvPr/>
        </p:nvSpPr>
        <p:spPr>
          <a:xfrm>
            <a:off x="1554250" y="6114624"/>
            <a:ext cx="180739" cy="2286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1622470" y="940180"/>
            <a:ext cx="523613" cy="618771"/>
            <a:chOff x="1831646" y="930001"/>
            <a:chExt cx="523613" cy="618771"/>
          </a:xfrm>
        </p:grpSpPr>
        <p:grpSp>
          <p:nvGrpSpPr>
            <p:cNvPr id="4" name="Group 27"/>
            <p:cNvGrpSpPr/>
            <p:nvPr/>
          </p:nvGrpSpPr>
          <p:grpSpPr>
            <a:xfrm>
              <a:off x="1831646" y="930001"/>
              <a:ext cx="523613" cy="421185"/>
              <a:chOff x="914400" y="2751721"/>
              <a:chExt cx="523613" cy="421185"/>
            </a:xfrm>
          </p:grpSpPr>
          <p:pic>
            <p:nvPicPr>
              <p:cNvPr id="31" name="Picture 30"/>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32" name="Rectangle 31"/>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0" name="Straight Arrow Connector 29"/>
            <p:cNvCxnSpPr/>
            <p:nvPr/>
          </p:nvCxnSpPr>
          <p:spPr>
            <a:xfrm rot="5400000">
              <a:off x="1994905" y="1457978"/>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738817" y="939798"/>
            <a:ext cx="523613" cy="619657"/>
            <a:chOff x="1112651" y="929619"/>
            <a:chExt cx="523613" cy="619657"/>
          </a:xfrm>
        </p:grpSpPr>
        <p:grpSp>
          <p:nvGrpSpPr>
            <p:cNvPr id="7" name="Group 33"/>
            <p:cNvGrpSpPr/>
            <p:nvPr/>
          </p:nvGrpSpPr>
          <p:grpSpPr>
            <a:xfrm>
              <a:off x="1112651" y="929619"/>
              <a:ext cx="523613" cy="421185"/>
              <a:chOff x="914400" y="2751721"/>
              <a:chExt cx="523613" cy="421185"/>
            </a:xfrm>
          </p:grpSpPr>
          <p:pic>
            <p:nvPicPr>
              <p:cNvPr id="37" name="Picture 36"/>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38" name="Rectangle 37"/>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36" name="Straight Arrow Connector 35"/>
            <p:cNvCxnSpPr/>
            <p:nvPr/>
          </p:nvCxnSpPr>
          <p:spPr>
            <a:xfrm rot="5400000">
              <a:off x="1276073" y="1458482"/>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29" name="Group 28"/>
          <p:cNvGrpSpPr/>
          <p:nvPr/>
        </p:nvGrpSpPr>
        <p:grpSpPr>
          <a:xfrm>
            <a:off x="4339217" y="950710"/>
            <a:ext cx="523613" cy="607025"/>
            <a:chOff x="4342690" y="940531"/>
            <a:chExt cx="523613" cy="607025"/>
          </a:xfrm>
        </p:grpSpPr>
        <p:grpSp>
          <p:nvGrpSpPr>
            <p:cNvPr id="8" name="Group 45"/>
            <p:cNvGrpSpPr/>
            <p:nvPr/>
          </p:nvGrpSpPr>
          <p:grpSpPr>
            <a:xfrm>
              <a:off x="4342690" y="940531"/>
              <a:ext cx="523613" cy="421185"/>
              <a:chOff x="914400" y="2751721"/>
              <a:chExt cx="523613" cy="421185"/>
            </a:xfrm>
          </p:grpSpPr>
          <p:pic>
            <p:nvPicPr>
              <p:cNvPr id="49" name="Picture 48"/>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50" name="Rectangle 49"/>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48" name="Straight Arrow Connector 47"/>
            <p:cNvCxnSpPr/>
            <p:nvPr/>
          </p:nvCxnSpPr>
          <p:spPr>
            <a:xfrm rot="5400000">
              <a:off x="4515185" y="1456762"/>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sp>
        <p:nvSpPr>
          <p:cNvPr id="87" name="Right Brace 86"/>
          <p:cNvSpPr/>
          <p:nvPr/>
        </p:nvSpPr>
        <p:spPr>
          <a:xfrm rot="5400000">
            <a:off x="4355369" y="-596672"/>
            <a:ext cx="464829" cy="8038922"/>
          </a:xfrm>
          <a:prstGeom prst="rightBrace">
            <a:avLst>
              <a:gd name="adj1" fmla="val 0"/>
              <a:gd name="adj2" fmla="val 83172"/>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93" name="Rectangle 92"/>
          <p:cNvSpPr/>
          <p:nvPr/>
        </p:nvSpPr>
        <p:spPr>
          <a:xfrm>
            <a:off x="5652120" y="5159105"/>
            <a:ext cx="288031" cy="4664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8" name="Rectangle 107"/>
          <p:cNvSpPr/>
          <p:nvPr/>
        </p:nvSpPr>
        <p:spPr>
          <a:xfrm>
            <a:off x="5292080" y="5159105"/>
            <a:ext cx="288031" cy="4664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Slide Number Placeholder 17"/>
          <p:cNvSpPr>
            <a:spLocks noGrp="1"/>
          </p:cNvSpPr>
          <p:nvPr>
            <p:ph type="sldNum" sz="quarter" idx="12"/>
          </p:nvPr>
        </p:nvSpPr>
        <p:spPr/>
        <p:txBody>
          <a:bodyPr/>
          <a:lstStyle/>
          <a:p>
            <a:fld id="{E35E2CCE-D931-4FEC-AD52-C767D4A0056C}" type="slidenum">
              <a:rPr lang="en-GB" smtClean="0"/>
              <a:pPr/>
              <a:t>5</a:t>
            </a:fld>
            <a:endParaRPr lang="en-GB"/>
          </a:p>
        </p:txBody>
      </p:sp>
      <p:sp>
        <p:nvSpPr>
          <p:cNvPr id="109" name="Rectangle 108"/>
          <p:cNvSpPr/>
          <p:nvPr/>
        </p:nvSpPr>
        <p:spPr>
          <a:xfrm>
            <a:off x="-17462" y="-27384"/>
            <a:ext cx="9144000" cy="5876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TextBox 109"/>
          <p:cNvSpPr txBox="1"/>
          <p:nvPr/>
        </p:nvSpPr>
        <p:spPr>
          <a:xfrm>
            <a:off x="1619672" y="71308"/>
            <a:ext cx="5870903" cy="400110"/>
          </a:xfrm>
          <a:prstGeom prst="rect">
            <a:avLst/>
          </a:prstGeom>
          <a:noFill/>
        </p:spPr>
        <p:txBody>
          <a:bodyPr wrap="none" rtlCol="0">
            <a:spAutoFit/>
          </a:bodyPr>
          <a:lstStyle/>
          <a:p>
            <a:r>
              <a:rPr lang="en-GB" sz="2000" b="1" dirty="0" smtClean="0">
                <a:latin typeface="Arial" pitchFamily="34" charset="0"/>
                <a:cs typeface="Arial" pitchFamily="34" charset="0"/>
              </a:rPr>
              <a:t>Tandem Mass Tags for Multiplexed Proteomics</a:t>
            </a:r>
            <a:endParaRPr lang="en-GB" sz="2000" b="1" dirty="0">
              <a:latin typeface="Arial" pitchFamily="34" charset="0"/>
              <a:cs typeface="Arial" pitchFamily="34" charset="0"/>
            </a:endParaRPr>
          </a:p>
        </p:txBody>
      </p:sp>
      <p:grpSp>
        <p:nvGrpSpPr>
          <p:cNvPr id="17" name="Group 16"/>
          <p:cNvGrpSpPr/>
          <p:nvPr/>
        </p:nvGrpSpPr>
        <p:grpSpPr>
          <a:xfrm>
            <a:off x="2539017" y="948749"/>
            <a:ext cx="523613" cy="607176"/>
            <a:chOff x="2623734" y="938570"/>
            <a:chExt cx="523613" cy="607176"/>
          </a:xfrm>
        </p:grpSpPr>
        <p:grpSp>
          <p:nvGrpSpPr>
            <p:cNvPr id="119" name="Group 45"/>
            <p:cNvGrpSpPr/>
            <p:nvPr/>
          </p:nvGrpSpPr>
          <p:grpSpPr>
            <a:xfrm>
              <a:off x="2623734" y="938570"/>
              <a:ext cx="523613" cy="421185"/>
              <a:chOff x="914400" y="2751721"/>
              <a:chExt cx="523613" cy="421185"/>
            </a:xfrm>
          </p:grpSpPr>
          <p:pic>
            <p:nvPicPr>
              <p:cNvPr id="120" name="Picture 11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121" name="Rectangle 120"/>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22" name="Straight Arrow Connector 121"/>
            <p:cNvCxnSpPr/>
            <p:nvPr/>
          </p:nvCxnSpPr>
          <p:spPr>
            <a:xfrm rot="5400000">
              <a:off x="2786993" y="1454952"/>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3403113" y="940469"/>
            <a:ext cx="523613" cy="617266"/>
            <a:chOff x="3487830" y="930290"/>
            <a:chExt cx="523613" cy="617266"/>
          </a:xfrm>
        </p:grpSpPr>
        <p:grpSp>
          <p:nvGrpSpPr>
            <p:cNvPr id="123" name="Group 51"/>
            <p:cNvGrpSpPr/>
            <p:nvPr/>
          </p:nvGrpSpPr>
          <p:grpSpPr>
            <a:xfrm>
              <a:off x="3487830" y="930290"/>
              <a:ext cx="523613" cy="421185"/>
              <a:chOff x="914400" y="2751721"/>
              <a:chExt cx="523613" cy="421185"/>
            </a:xfrm>
          </p:grpSpPr>
          <p:pic>
            <p:nvPicPr>
              <p:cNvPr id="124" name="Picture 12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125" name="Rectangle 124"/>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26" name="Straight Arrow Connector 125"/>
            <p:cNvCxnSpPr/>
            <p:nvPr/>
          </p:nvCxnSpPr>
          <p:spPr>
            <a:xfrm rot="5400000">
              <a:off x="3651089" y="1456762"/>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sp>
        <p:nvSpPr>
          <p:cNvPr id="20" name="TextBox 19"/>
          <p:cNvSpPr txBox="1"/>
          <p:nvPr/>
        </p:nvSpPr>
        <p:spPr>
          <a:xfrm>
            <a:off x="-346905" y="674453"/>
            <a:ext cx="9091041" cy="307777"/>
          </a:xfrm>
          <a:prstGeom prst="rect">
            <a:avLst/>
          </a:prstGeom>
          <a:noFill/>
        </p:spPr>
        <p:txBody>
          <a:bodyPr wrap="square" rtlCol="0">
            <a:spAutoFit/>
          </a:bodyPr>
          <a:lstStyle/>
          <a:p>
            <a:r>
              <a:rPr lang="en-US" sz="1400" b="1" dirty="0" smtClean="0">
                <a:latin typeface="Arial" pitchFamily="34" charset="0"/>
                <a:cs typeface="Arial" pitchFamily="34" charset="0"/>
              </a:rPr>
              <a:t>	    2                3                 4                5                6                  7               8                 9                10</a:t>
            </a:r>
            <a:endParaRPr lang="en-US" sz="1400" b="1" dirty="0">
              <a:latin typeface="Arial" pitchFamily="34" charset="0"/>
              <a:cs typeface="Arial" pitchFamily="34" charset="0"/>
            </a:endParaRPr>
          </a:p>
        </p:txBody>
      </p:sp>
      <p:grpSp>
        <p:nvGrpSpPr>
          <p:cNvPr id="54" name="Group 53"/>
          <p:cNvGrpSpPr/>
          <p:nvPr/>
        </p:nvGrpSpPr>
        <p:grpSpPr>
          <a:xfrm>
            <a:off x="2509886" y="2305153"/>
            <a:ext cx="523613" cy="690449"/>
            <a:chOff x="2267744" y="2232868"/>
            <a:chExt cx="523613" cy="690449"/>
          </a:xfrm>
        </p:grpSpPr>
        <p:grpSp>
          <p:nvGrpSpPr>
            <p:cNvPr id="23" name="Group 22"/>
            <p:cNvGrpSpPr/>
            <p:nvPr/>
          </p:nvGrpSpPr>
          <p:grpSpPr>
            <a:xfrm>
              <a:off x="2267744" y="2502132"/>
              <a:ext cx="523613" cy="421185"/>
              <a:chOff x="3082428" y="2730829"/>
              <a:chExt cx="523613" cy="421185"/>
            </a:xfrm>
          </p:grpSpPr>
          <p:grpSp>
            <p:nvGrpSpPr>
              <p:cNvPr id="12" name="Group 71"/>
              <p:cNvGrpSpPr/>
              <p:nvPr/>
            </p:nvGrpSpPr>
            <p:grpSpPr>
              <a:xfrm>
                <a:off x="3082428" y="2730829"/>
                <a:ext cx="523613" cy="421185"/>
                <a:chOff x="914400" y="2751721"/>
                <a:chExt cx="523613" cy="421185"/>
              </a:xfrm>
            </p:grpSpPr>
            <p:pic>
              <p:nvPicPr>
                <p:cNvPr id="73" name="Picture 72"/>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74" name="Rectangle 73"/>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9" name="Oval 88"/>
              <p:cNvSpPr/>
              <p:nvPr/>
            </p:nvSpPr>
            <p:spPr>
              <a:xfrm>
                <a:off x="3462041" y="2846623"/>
                <a:ext cx="144000" cy="144000"/>
              </a:xfrm>
              <a:prstGeom prst="ellipse">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36" name="Straight Arrow Connector 135"/>
            <p:cNvCxnSpPr/>
            <p:nvPr/>
          </p:nvCxnSpPr>
          <p:spPr>
            <a:xfrm rot="5400000">
              <a:off x="2466570" y="2322074"/>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46" name="Group 45"/>
          <p:cNvGrpSpPr/>
          <p:nvPr/>
        </p:nvGrpSpPr>
        <p:grpSpPr>
          <a:xfrm>
            <a:off x="1636554" y="2305657"/>
            <a:ext cx="523613" cy="685251"/>
            <a:chOff x="1326941" y="2233372"/>
            <a:chExt cx="523613" cy="685251"/>
          </a:xfrm>
        </p:grpSpPr>
        <p:grpSp>
          <p:nvGrpSpPr>
            <p:cNvPr id="22" name="Group 21"/>
            <p:cNvGrpSpPr/>
            <p:nvPr/>
          </p:nvGrpSpPr>
          <p:grpSpPr>
            <a:xfrm>
              <a:off x="1326941" y="2497438"/>
              <a:ext cx="523613" cy="421185"/>
              <a:chOff x="1765362" y="2730829"/>
              <a:chExt cx="523613" cy="421185"/>
            </a:xfrm>
          </p:grpSpPr>
          <p:grpSp>
            <p:nvGrpSpPr>
              <p:cNvPr id="13" name="Group 74"/>
              <p:cNvGrpSpPr/>
              <p:nvPr/>
            </p:nvGrpSpPr>
            <p:grpSpPr>
              <a:xfrm>
                <a:off x="1765362" y="2730829"/>
                <a:ext cx="523613" cy="421185"/>
                <a:chOff x="914400" y="2751721"/>
                <a:chExt cx="523613" cy="421185"/>
              </a:xfrm>
            </p:grpSpPr>
            <p:pic>
              <p:nvPicPr>
                <p:cNvPr id="76" name="Picture 75"/>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77" name="Rectangle 76"/>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8" name="Oval 87"/>
              <p:cNvSpPr/>
              <p:nvPr/>
            </p:nvSpPr>
            <p:spPr>
              <a:xfrm>
                <a:off x="2144975" y="2846623"/>
                <a:ext cx="144000" cy="14400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37" name="Straight Arrow Connector 136"/>
            <p:cNvCxnSpPr/>
            <p:nvPr/>
          </p:nvCxnSpPr>
          <p:spPr>
            <a:xfrm rot="5400000">
              <a:off x="1471728" y="2322578"/>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a:off x="5246190" y="2303343"/>
            <a:ext cx="552631" cy="692966"/>
            <a:chOff x="5963585" y="2231058"/>
            <a:chExt cx="552631" cy="692966"/>
          </a:xfrm>
        </p:grpSpPr>
        <p:grpSp>
          <p:nvGrpSpPr>
            <p:cNvPr id="28" name="Group 27"/>
            <p:cNvGrpSpPr/>
            <p:nvPr/>
          </p:nvGrpSpPr>
          <p:grpSpPr>
            <a:xfrm>
              <a:off x="5963585" y="2502839"/>
              <a:ext cx="552631" cy="421185"/>
              <a:chOff x="7932741" y="2730829"/>
              <a:chExt cx="552631" cy="421185"/>
            </a:xfrm>
          </p:grpSpPr>
          <p:grpSp>
            <p:nvGrpSpPr>
              <p:cNvPr id="16" name="Group 83"/>
              <p:cNvGrpSpPr/>
              <p:nvPr/>
            </p:nvGrpSpPr>
            <p:grpSpPr>
              <a:xfrm>
                <a:off x="7932741" y="2730829"/>
                <a:ext cx="523613" cy="421185"/>
                <a:chOff x="914400" y="2751721"/>
                <a:chExt cx="523613" cy="421185"/>
              </a:xfrm>
            </p:grpSpPr>
            <p:pic>
              <p:nvPicPr>
                <p:cNvPr id="85" name="Picture 84"/>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86" name="Rectangle 85"/>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2" name="Oval 91"/>
              <p:cNvSpPr/>
              <p:nvPr/>
            </p:nvSpPr>
            <p:spPr>
              <a:xfrm>
                <a:off x="8341372" y="2856148"/>
                <a:ext cx="144000" cy="14400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38" name="Straight Arrow Connector 137"/>
            <p:cNvCxnSpPr/>
            <p:nvPr/>
          </p:nvCxnSpPr>
          <p:spPr>
            <a:xfrm rot="5400000">
              <a:off x="6152248" y="2320336"/>
              <a:ext cx="180000" cy="1444"/>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51" name="Group 50"/>
          <p:cNvGrpSpPr/>
          <p:nvPr/>
        </p:nvGrpSpPr>
        <p:grpSpPr>
          <a:xfrm>
            <a:off x="3426433" y="2302127"/>
            <a:ext cx="523613" cy="691625"/>
            <a:chOff x="3684155" y="2229842"/>
            <a:chExt cx="523613" cy="691625"/>
          </a:xfrm>
        </p:grpSpPr>
        <p:grpSp>
          <p:nvGrpSpPr>
            <p:cNvPr id="24" name="Group 23"/>
            <p:cNvGrpSpPr/>
            <p:nvPr/>
          </p:nvGrpSpPr>
          <p:grpSpPr>
            <a:xfrm>
              <a:off x="3684155" y="2500282"/>
              <a:ext cx="523613" cy="421185"/>
              <a:chOff x="5393942" y="2719783"/>
              <a:chExt cx="523613" cy="421185"/>
            </a:xfrm>
          </p:grpSpPr>
          <p:grpSp>
            <p:nvGrpSpPr>
              <p:cNvPr id="14" name="Group 77"/>
              <p:cNvGrpSpPr/>
              <p:nvPr/>
            </p:nvGrpSpPr>
            <p:grpSpPr>
              <a:xfrm>
                <a:off x="5393942" y="2719783"/>
                <a:ext cx="523613" cy="421185"/>
                <a:chOff x="914400" y="2751721"/>
                <a:chExt cx="523613" cy="421185"/>
              </a:xfrm>
            </p:grpSpPr>
            <p:pic>
              <p:nvPicPr>
                <p:cNvPr id="79" name="Picture 78"/>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80" name="Rectangle 79"/>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0" name="Oval 89"/>
              <p:cNvSpPr/>
              <p:nvPr/>
            </p:nvSpPr>
            <p:spPr>
              <a:xfrm>
                <a:off x="5773555" y="2835577"/>
                <a:ext cx="144000" cy="14400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41" name="Straight Arrow Connector 140"/>
            <p:cNvCxnSpPr/>
            <p:nvPr/>
          </p:nvCxnSpPr>
          <p:spPr>
            <a:xfrm rot="5400000">
              <a:off x="3847992" y="2319048"/>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52" name="Group 51"/>
          <p:cNvGrpSpPr/>
          <p:nvPr/>
        </p:nvGrpSpPr>
        <p:grpSpPr>
          <a:xfrm>
            <a:off x="4310086" y="2313173"/>
            <a:ext cx="525729" cy="683136"/>
            <a:chOff x="4906175" y="2240888"/>
            <a:chExt cx="525729" cy="683136"/>
          </a:xfrm>
        </p:grpSpPr>
        <p:grpSp>
          <p:nvGrpSpPr>
            <p:cNvPr id="27" name="Group 26"/>
            <p:cNvGrpSpPr/>
            <p:nvPr/>
          </p:nvGrpSpPr>
          <p:grpSpPr>
            <a:xfrm>
              <a:off x="4906175" y="2502839"/>
              <a:ext cx="525729" cy="421185"/>
              <a:chOff x="6699266" y="2730829"/>
              <a:chExt cx="525729" cy="421185"/>
            </a:xfrm>
          </p:grpSpPr>
          <p:grpSp>
            <p:nvGrpSpPr>
              <p:cNvPr id="15" name="Group 80"/>
              <p:cNvGrpSpPr/>
              <p:nvPr/>
            </p:nvGrpSpPr>
            <p:grpSpPr>
              <a:xfrm>
                <a:off x="6699266" y="2730829"/>
                <a:ext cx="523613" cy="421185"/>
                <a:chOff x="914400" y="2751721"/>
                <a:chExt cx="523613" cy="421185"/>
              </a:xfrm>
            </p:grpSpPr>
            <p:pic>
              <p:nvPicPr>
                <p:cNvPr id="82" name="Picture 81"/>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83" name="Rectangle 82"/>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1" name="Oval 90"/>
              <p:cNvSpPr/>
              <p:nvPr/>
            </p:nvSpPr>
            <p:spPr>
              <a:xfrm>
                <a:off x="7080995" y="2846623"/>
                <a:ext cx="144000" cy="144000"/>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42" name="Straight Arrow Connector 141"/>
            <p:cNvCxnSpPr/>
            <p:nvPr/>
          </p:nvCxnSpPr>
          <p:spPr>
            <a:xfrm rot="5400000">
              <a:off x="5072128" y="2330094"/>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sp>
        <p:nvSpPr>
          <p:cNvPr id="158" name="Rectangle 157"/>
          <p:cNvSpPr/>
          <p:nvPr/>
        </p:nvSpPr>
        <p:spPr>
          <a:xfrm>
            <a:off x="5885426" y="5680654"/>
            <a:ext cx="180739" cy="64008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Rectangle 158"/>
          <p:cNvSpPr/>
          <p:nvPr/>
        </p:nvSpPr>
        <p:spPr>
          <a:xfrm>
            <a:off x="6153178" y="5680654"/>
            <a:ext cx="180739" cy="64008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p:cNvSpPr/>
          <p:nvPr/>
        </p:nvSpPr>
        <p:spPr>
          <a:xfrm>
            <a:off x="6415619" y="5680298"/>
            <a:ext cx="180739" cy="640080"/>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160"/>
          <p:cNvSpPr/>
          <p:nvPr/>
        </p:nvSpPr>
        <p:spPr>
          <a:xfrm>
            <a:off x="6704033" y="4499570"/>
            <a:ext cx="180739" cy="1828800"/>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p:cNvSpPr/>
          <p:nvPr/>
        </p:nvSpPr>
        <p:spPr>
          <a:xfrm>
            <a:off x="6989513" y="4497801"/>
            <a:ext cx="180739" cy="182880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p:cNvSpPr/>
          <p:nvPr/>
        </p:nvSpPr>
        <p:spPr>
          <a:xfrm>
            <a:off x="7287268" y="4494263"/>
            <a:ext cx="180739" cy="18288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Connector 40"/>
          <p:cNvCxnSpPr/>
          <p:nvPr/>
        </p:nvCxnSpPr>
        <p:spPr>
          <a:xfrm>
            <a:off x="323528" y="6338854"/>
            <a:ext cx="262200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375015" y="3645024"/>
            <a:ext cx="2512226" cy="338554"/>
          </a:xfrm>
          <a:prstGeom prst="rect">
            <a:avLst/>
          </a:prstGeom>
          <a:noFill/>
        </p:spPr>
        <p:txBody>
          <a:bodyPr wrap="none" rtlCol="0">
            <a:spAutoFit/>
          </a:bodyPr>
          <a:lstStyle/>
          <a:p>
            <a:r>
              <a:rPr lang="en-US" sz="1600" dirty="0" smtClean="0">
                <a:latin typeface="Arial" pitchFamily="34" charset="0"/>
                <a:cs typeface="Arial" pitchFamily="34" charset="0"/>
              </a:rPr>
              <a:t>Precursor ion (MS1 scan)</a:t>
            </a:r>
            <a:endParaRPr lang="en-US" sz="1600" dirty="0">
              <a:latin typeface="Arial" pitchFamily="34" charset="0"/>
              <a:cs typeface="Arial" pitchFamily="34" charset="0"/>
            </a:endParaRPr>
          </a:p>
        </p:txBody>
      </p:sp>
      <p:sp>
        <p:nvSpPr>
          <p:cNvPr id="43" name="TextBox 42"/>
          <p:cNvSpPr txBox="1"/>
          <p:nvPr/>
        </p:nvSpPr>
        <p:spPr>
          <a:xfrm>
            <a:off x="1392880" y="6395491"/>
            <a:ext cx="484428" cy="307777"/>
          </a:xfrm>
          <a:prstGeom prst="rect">
            <a:avLst/>
          </a:prstGeom>
          <a:noFill/>
        </p:spPr>
        <p:txBody>
          <a:bodyPr wrap="none" rtlCol="0">
            <a:spAutoFit/>
          </a:bodyPr>
          <a:lstStyle/>
          <a:p>
            <a:r>
              <a:rPr lang="en-US" sz="1400" b="1" dirty="0" smtClean="0">
                <a:latin typeface="Arial" pitchFamily="34" charset="0"/>
                <a:cs typeface="Arial" pitchFamily="34" charset="0"/>
              </a:rPr>
              <a:t>m/z</a:t>
            </a:r>
            <a:endParaRPr lang="en-US" sz="1400" b="1" dirty="0">
              <a:latin typeface="Arial" pitchFamily="34" charset="0"/>
              <a:cs typeface="Arial" pitchFamily="34" charset="0"/>
            </a:endParaRPr>
          </a:p>
        </p:txBody>
      </p:sp>
      <p:sp>
        <p:nvSpPr>
          <p:cNvPr id="166" name="TextBox 165"/>
          <p:cNvSpPr txBox="1"/>
          <p:nvPr/>
        </p:nvSpPr>
        <p:spPr>
          <a:xfrm>
            <a:off x="2785425" y="5157192"/>
            <a:ext cx="2074607" cy="584775"/>
          </a:xfrm>
          <a:prstGeom prst="rect">
            <a:avLst/>
          </a:prstGeom>
          <a:noFill/>
        </p:spPr>
        <p:txBody>
          <a:bodyPr wrap="none" rtlCol="0">
            <a:spAutoFit/>
          </a:bodyPr>
          <a:lstStyle/>
          <a:p>
            <a:pPr algn="ctr"/>
            <a:r>
              <a:rPr lang="en-US" sz="1600" dirty="0" smtClean="0">
                <a:latin typeface="Arial" pitchFamily="34" charset="0"/>
                <a:cs typeface="Arial" pitchFamily="34" charset="0"/>
              </a:rPr>
              <a:t>Peptide Sequencing </a:t>
            </a:r>
          </a:p>
          <a:p>
            <a:pPr algn="ctr"/>
            <a:r>
              <a:rPr lang="en-US" sz="1600" dirty="0" smtClean="0">
                <a:latin typeface="Arial" pitchFamily="34" charset="0"/>
                <a:cs typeface="Arial" pitchFamily="34" charset="0"/>
              </a:rPr>
              <a:t>(MS2 scan)</a:t>
            </a:r>
            <a:endParaRPr lang="en-US" sz="1600" dirty="0">
              <a:latin typeface="Arial" pitchFamily="34" charset="0"/>
              <a:cs typeface="Arial" pitchFamily="34" charset="0"/>
            </a:endParaRPr>
          </a:p>
        </p:txBody>
      </p:sp>
      <p:sp>
        <p:nvSpPr>
          <p:cNvPr id="167" name="TextBox 166"/>
          <p:cNvSpPr txBox="1"/>
          <p:nvPr/>
        </p:nvSpPr>
        <p:spPr>
          <a:xfrm>
            <a:off x="5868144" y="3780329"/>
            <a:ext cx="2635658" cy="584775"/>
          </a:xfrm>
          <a:prstGeom prst="rect">
            <a:avLst/>
          </a:prstGeom>
          <a:noFill/>
        </p:spPr>
        <p:txBody>
          <a:bodyPr wrap="none" rtlCol="0">
            <a:spAutoFit/>
          </a:bodyPr>
          <a:lstStyle/>
          <a:p>
            <a:pPr algn="ctr"/>
            <a:r>
              <a:rPr lang="en-US" sz="1600" dirty="0" smtClean="0">
                <a:latin typeface="Arial" pitchFamily="34" charset="0"/>
                <a:cs typeface="Arial" pitchFamily="34" charset="0"/>
              </a:rPr>
              <a:t>Reporter ion quantification </a:t>
            </a:r>
          </a:p>
          <a:p>
            <a:pPr algn="ctr"/>
            <a:r>
              <a:rPr lang="en-US" sz="1600" dirty="0" smtClean="0">
                <a:latin typeface="Arial" pitchFamily="34" charset="0"/>
                <a:cs typeface="Arial" pitchFamily="34" charset="0"/>
              </a:rPr>
              <a:t>(MS3 scan)</a:t>
            </a:r>
            <a:endParaRPr lang="en-US" sz="1600" dirty="0">
              <a:latin typeface="Arial" pitchFamily="34" charset="0"/>
              <a:cs typeface="Arial" pitchFamily="34" charset="0"/>
            </a:endParaRPr>
          </a:p>
        </p:txBody>
      </p:sp>
      <p:cxnSp>
        <p:nvCxnSpPr>
          <p:cNvPr id="45" name="Straight Arrow Connector 44"/>
          <p:cNvCxnSpPr/>
          <p:nvPr/>
        </p:nvCxnSpPr>
        <p:spPr>
          <a:xfrm>
            <a:off x="1998021" y="5455848"/>
            <a:ext cx="914400"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69" name="Straight Arrow Connector 168"/>
          <p:cNvCxnSpPr/>
          <p:nvPr/>
        </p:nvCxnSpPr>
        <p:spPr>
          <a:xfrm>
            <a:off x="4788024" y="5449579"/>
            <a:ext cx="914400"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71" name="TextBox 170"/>
          <p:cNvSpPr txBox="1"/>
          <p:nvPr/>
        </p:nvSpPr>
        <p:spPr>
          <a:xfrm>
            <a:off x="7057182" y="6380633"/>
            <a:ext cx="484428" cy="307777"/>
          </a:xfrm>
          <a:prstGeom prst="rect">
            <a:avLst/>
          </a:prstGeom>
          <a:noFill/>
        </p:spPr>
        <p:txBody>
          <a:bodyPr wrap="none" rtlCol="0">
            <a:spAutoFit/>
          </a:bodyPr>
          <a:lstStyle/>
          <a:p>
            <a:r>
              <a:rPr lang="en-US" sz="1400" b="1" dirty="0" smtClean="0">
                <a:latin typeface="Arial" pitchFamily="34" charset="0"/>
                <a:cs typeface="Arial" pitchFamily="34" charset="0"/>
              </a:rPr>
              <a:t>m/z</a:t>
            </a:r>
            <a:endParaRPr lang="en-US" sz="1400" b="1" dirty="0">
              <a:latin typeface="Arial" pitchFamily="34" charset="0"/>
              <a:cs typeface="Arial" pitchFamily="34" charset="0"/>
            </a:endParaRPr>
          </a:p>
        </p:txBody>
      </p:sp>
      <p:grpSp>
        <p:nvGrpSpPr>
          <p:cNvPr id="35" name="Group 34"/>
          <p:cNvGrpSpPr/>
          <p:nvPr/>
        </p:nvGrpSpPr>
        <p:grpSpPr>
          <a:xfrm>
            <a:off x="7075521" y="957506"/>
            <a:ext cx="523613" cy="609535"/>
            <a:chOff x="6944214" y="947327"/>
            <a:chExt cx="523613" cy="609535"/>
          </a:xfrm>
        </p:grpSpPr>
        <p:grpSp>
          <p:nvGrpSpPr>
            <p:cNvPr id="101" name="Group 27"/>
            <p:cNvGrpSpPr/>
            <p:nvPr/>
          </p:nvGrpSpPr>
          <p:grpSpPr>
            <a:xfrm>
              <a:off x="6944214" y="947327"/>
              <a:ext cx="523613" cy="421185"/>
              <a:chOff x="914400" y="2751721"/>
              <a:chExt cx="523613" cy="421185"/>
            </a:xfrm>
          </p:grpSpPr>
          <p:pic>
            <p:nvPicPr>
              <p:cNvPr id="102" name="Picture 101"/>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103" name="Rectangle 102"/>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04" name="Straight Arrow Connector 103"/>
            <p:cNvCxnSpPr/>
            <p:nvPr/>
          </p:nvCxnSpPr>
          <p:spPr>
            <a:xfrm rot="5400000">
              <a:off x="7107473" y="1466068"/>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34" name="Group 33"/>
          <p:cNvGrpSpPr/>
          <p:nvPr/>
        </p:nvGrpSpPr>
        <p:grpSpPr>
          <a:xfrm>
            <a:off x="6158974" y="963199"/>
            <a:ext cx="523613" cy="607025"/>
            <a:chOff x="6080118" y="953020"/>
            <a:chExt cx="523613" cy="607025"/>
          </a:xfrm>
        </p:grpSpPr>
        <p:grpSp>
          <p:nvGrpSpPr>
            <p:cNvPr id="105" name="Group 45"/>
            <p:cNvGrpSpPr/>
            <p:nvPr/>
          </p:nvGrpSpPr>
          <p:grpSpPr>
            <a:xfrm>
              <a:off x="6080118" y="953020"/>
              <a:ext cx="523613" cy="421185"/>
              <a:chOff x="914400" y="2751721"/>
              <a:chExt cx="523613" cy="421185"/>
            </a:xfrm>
          </p:grpSpPr>
          <p:pic>
            <p:nvPicPr>
              <p:cNvPr id="106" name="Picture 105"/>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107" name="Rectangle 106"/>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12" name="Straight Arrow Connector 111"/>
            <p:cNvCxnSpPr/>
            <p:nvPr/>
          </p:nvCxnSpPr>
          <p:spPr>
            <a:xfrm rot="5400000">
              <a:off x="6243377" y="1469251"/>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7871226" y="978445"/>
            <a:ext cx="523613" cy="616412"/>
            <a:chOff x="7864811" y="946660"/>
            <a:chExt cx="523613" cy="616412"/>
          </a:xfrm>
        </p:grpSpPr>
        <p:grpSp>
          <p:nvGrpSpPr>
            <p:cNvPr id="113" name="Group 45"/>
            <p:cNvGrpSpPr/>
            <p:nvPr/>
          </p:nvGrpSpPr>
          <p:grpSpPr>
            <a:xfrm>
              <a:off x="7864811" y="946660"/>
              <a:ext cx="523613" cy="421185"/>
              <a:chOff x="914400" y="2751721"/>
              <a:chExt cx="523613" cy="421185"/>
            </a:xfrm>
          </p:grpSpPr>
          <p:pic>
            <p:nvPicPr>
              <p:cNvPr id="116" name="Picture 115"/>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133" name="Rectangle 132"/>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34" name="Straight Arrow Connector 133"/>
            <p:cNvCxnSpPr/>
            <p:nvPr/>
          </p:nvCxnSpPr>
          <p:spPr>
            <a:xfrm rot="5400000">
              <a:off x="8043577" y="1472278"/>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33" name="Group 32"/>
          <p:cNvGrpSpPr/>
          <p:nvPr/>
        </p:nvGrpSpPr>
        <p:grpSpPr>
          <a:xfrm>
            <a:off x="5275321" y="958941"/>
            <a:ext cx="523613" cy="608030"/>
            <a:chOff x="5216022" y="948762"/>
            <a:chExt cx="523613" cy="608030"/>
          </a:xfrm>
        </p:grpSpPr>
        <p:grpSp>
          <p:nvGrpSpPr>
            <p:cNvPr id="139" name="Group 51"/>
            <p:cNvGrpSpPr/>
            <p:nvPr/>
          </p:nvGrpSpPr>
          <p:grpSpPr>
            <a:xfrm>
              <a:off x="5216022" y="948762"/>
              <a:ext cx="523613" cy="421185"/>
              <a:chOff x="914400" y="2751721"/>
              <a:chExt cx="523613" cy="421185"/>
            </a:xfrm>
          </p:grpSpPr>
          <p:pic>
            <p:nvPicPr>
              <p:cNvPr id="140" name="Picture 13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143" name="Rectangle 142"/>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44" name="Straight Arrow Connector 143"/>
            <p:cNvCxnSpPr/>
            <p:nvPr/>
          </p:nvCxnSpPr>
          <p:spPr>
            <a:xfrm rot="5400000">
              <a:off x="5379281" y="1465998"/>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145" name="Group 144"/>
          <p:cNvGrpSpPr/>
          <p:nvPr/>
        </p:nvGrpSpPr>
        <p:grpSpPr>
          <a:xfrm>
            <a:off x="584014" y="1678181"/>
            <a:ext cx="8182938" cy="437887"/>
            <a:chOff x="925566" y="1710045"/>
            <a:chExt cx="8182938" cy="437887"/>
          </a:xfrm>
        </p:grpSpPr>
        <p:pic>
          <p:nvPicPr>
            <p:cNvPr id="147"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5645" t="31098" r="61960" b="56695"/>
            <a:stretch/>
          </p:blipFill>
          <p:spPr bwMode="auto">
            <a:xfrm>
              <a:off x="925566" y="1714498"/>
              <a:ext cx="914400" cy="3987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8" name="Picture 2"/>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39988" t="30858" r="37745" b="56639"/>
            <a:stretch/>
          </p:blipFill>
          <p:spPr bwMode="auto">
            <a:xfrm>
              <a:off x="1817370" y="1710045"/>
              <a:ext cx="914400" cy="4107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9" name="Picture 2"/>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9994" t="44828" r="36711" b="42868"/>
            <a:stretch/>
          </p:blipFill>
          <p:spPr bwMode="auto">
            <a:xfrm>
              <a:off x="3641008" y="1747664"/>
              <a:ext cx="914400" cy="3863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0" name="Picture 2"/>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15696" t="57402" r="61908" b="29500"/>
            <a:stretch/>
          </p:blipFill>
          <p:spPr bwMode="auto">
            <a:xfrm>
              <a:off x="4540168" y="1720082"/>
              <a:ext cx="914400" cy="4278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6" name="Picture 2"/>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40056" t="58202" r="36711" b="30444"/>
            <a:stretch/>
          </p:blipFill>
          <p:spPr bwMode="auto">
            <a:xfrm>
              <a:off x="5470796" y="1755856"/>
              <a:ext cx="914400" cy="3575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7" name="Picture 2"/>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40061" t="71414" r="36711" b="15701"/>
            <a:stretch/>
          </p:blipFill>
          <p:spPr bwMode="auto">
            <a:xfrm>
              <a:off x="7294944" y="1737384"/>
              <a:ext cx="914400" cy="4058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64" name="Picture 2"/>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15676" t="84695" r="61928" b="2816"/>
            <a:stretch/>
          </p:blipFill>
          <p:spPr bwMode="auto">
            <a:xfrm>
              <a:off x="8194104" y="1734294"/>
              <a:ext cx="914400" cy="4079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65" name="Picture 2"/>
            <p:cNvPicPr>
              <a:picLocks noChangeAspect="1" noChangeArrowheads="1"/>
            </p:cNvPicPr>
            <p:nvPr/>
          </p:nvPicPr>
          <p:blipFill rotWithShape="1">
            <a:blip r:embed="rId10" cstate="print">
              <a:extLst>
                <a:ext uri="{28A0092B-C50C-407E-A947-70E740481C1C}">
                  <a14:useLocalDpi xmlns:a14="http://schemas.microsoft.com/office/drawing/2010/main" val="0"/>
                </a:ext>
              </a:extLst>
            </a:blip>
            <a:srcRect l="7575" t="47691" r="51515" b="21687"/>
            <a:stretch/>
          </p:blipFill>
          <p:spPr bwMode="auto">
            <a:xfrm>
              <a:off x="2721496" y="1712473"/>
              <a:ext cx="914400" cy="40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68" name="Picture 3"/>
            <p:cNvPicPr>
              <a:picLocks noChangeAspect="1" noChangeArrowheads="1"/>
            </p:cNvPicPr>
            <p:nvPr/>
          </p:nvPicPr>
          <p:blipFill rotWithShape="1">
            <a:blip r:embed="rId11" cstate="print">
              <a:extLst>
                <a:ext uri="{28A0092B-C50C-407E-A947-70E740481C1C}">
                  <a14:useLocalDpi xmlns:a14="http://schemas.microsoft.com/office/drawing/2010/main" val="0"/>
                </a:ext>
              </a:extLst>
            </a:blip>
            <a:srcRect l="7771" t="37806" r="51825" b="33060"/>
            <a:stretch/>
          </p:blipFill>
          <p:spPr bwMode="auto">
            <a:xfrm>
              <a:off x="6380544" y="1744551"/>
              <a:ext cx="914400" cy="3914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grpSp>
        <p:nvGrpSpPr>
          <p:cNvPr id="172" name="Group 171"/>
          <p:cNvGrpSpPr/>
          <p:nvPr/>
        </p:nvGrpSpPr>
        <p:grpSpPr>
          <a:xfrm>
            <a:off x="6133719" y="2306073"/>
            <a:ext cx="523613" cy="690449"/>
            <a:chOff x="2267744" y="2232868"/>
            <a:chExt cx="523613" cy="690449"/>
          </a:xfrm>
        </p:grpSpPr>
        <p:grpSp>
          <p:nvGrpSpPr>
            <p:cNvPr id="173" name="Group 172"/>
            <p:cNvGrpSpPr/>
            <p:nvPr/>
          </p:nvGrpSpPr>
          <p:grpSpPr>
            <a:xfrm>
              <a:off x="2267744" y="2502132"/>
              <a:ext cx="523613" cy="421185"/>
              <a:chOff x="3082428" y="2730829"/>
              <a:chExt cx="523613" cy="421185"/>
            </a:xfrm>
          </p:grpSpPr>
          <p:grpSp>
            <p:nvGrpSpPr>
              <p:cNvPr id="175" name="Group 71"/>
              <p:cNvGrpSpPr/>
              <p:nvPr/>
            </p:nvGrpSpPr>
            <p:grpSpPr>
              <a:xfrm>
                <a:off x="3082428" y="2730829"/>
                <a:ext cx="523613" cy="421185"/>
                <a:chOff x="914400" y="2751721"/>
                <a:chExt cx="523613" cy="421185"/>
              </a:xfrm>
            </p:grpSpPr>
            <p:pic>
              <p:nvPicPr>
                <p:cNvPr id="177" name="Picture 176"/>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178" name="Rectangle 177"/>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76" name="Oval 175"/>
              <p:cNvSpPr/>
              <p:nvPr/>
            </p:nvSpPr>
            <p:spPr>
              <a:xfrm>
                <a:off x="3462041" y="2846623"/>
                <a:ext cx="144000" cy="144000"/>
              </a:xfrm>
              <a:prstGeom prst="ellipse">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74" name="Straight Arrow Connector 173"/>
            <p:cNvCxnSpPr/>
            <p:nvPr/>
          </p:nvCxnSpPr>
          <p:spPr>
            <a:xfrm rot="5400000">
              <a:off x="2466570" y="2322074"/>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p:nvGrpSpPr>
        <p:grpSpPr>
          <a:xfrm>
            <a:off x="767189" y="2306437"/>
            <a:ext cx="552631" cy="692966"/>
            <a:chOff x="5963585" y="2231058"/>
            <a:chExt cx="552631" cy="692966"/>
          </a:xfrm>
        </p:grpSpPr>
        <p:grpSp>
          <p:nvGrpSpPr>
            <p:cNvPr id="180" name="Group 179"/>
            <p:cNvGrpSpPr/>
            <p:nvPr/>
          </p:nvGrpSpPr>
          <p:grpSpPr>
            <a:xfrm>
              <a:off x="5963585" y="2502839"/>
              <a:ext cx="552631" cy="421185"/>
              <a:chOff x="7932741" y="2730829"/>
              <a:chExt cx="552631" cy="421185"/>
            </a:xfrm>
          </p:grpSpPr>
          <p:grpSp>
            <p:nvGrpSpPr>
              <p:cNvPr id="182" name="Group 83"/>
              <p:cNvGrpSpPr/>
              <p:nvPr/>
            </p:nvGrpSpPr>
            <p:grpSpPr>
              <a:xfrm>
                <a:off x="7932741" y="2730829"/>
                <a:ext cx="523613" cy="421185"/>
                <a:chOff x="914400" y="2751721"/>
                <a:chExt cx="523613" cy="421185"/>
              </a:xfrm>
            </p:grpSpPr>
            <p:pic>
              <p:nvPicPr>
                <p:cNvPr id="184" name="Picture 18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185" name="Rectangle 184"/>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83" name="Oval 182"/>
              <p:cNvSpPr/>
              <p:nvPr/>
            </p:nvSpPr>
            <p:spPr>
              <a:xfrm>
                <a:off x="8341372" y="2856148"/>
                <a:ext cx="144000" cy="144000"/>
              </a:xfrm>
              <a:prstGeom prst="ellipse">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81" name="Straight Arrow Connector 180"/>
            <p:cNvCxnSpPr/>
            <p:nvPr/>
          </p:nvCxnSpPr>
          <p:spPr>
            <a:xfrm rot="5400000">
              <a:off x="6152248" y="2320336"/>
              <a:ext cx="180000" cy="1444"/>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p:nvGrpSpPr>
        <p:grpSpPr>
          <a:xfrm>
            <a:off x="7050266" y="2303047"/>
            <a:ext cx="523613" cy="691625"/>
            <a:chOff x="3684155" y="2229842"/>
            <a:chExt cx="523613" cy="691625"/>
          </a:xfrm>
        </p:grpSpPr>
        <p:grpSp>
          <p:nvGrpSpPr>
            <p:cNvPr id="187" name="Group 186"/>
            <p:cNvGrpSpPr/>
            <p:nvPr/>
          </p:nvGrpSpPr>
          <p:grpSpPr>
            <a:xfrm>
              <a:off x="3684155" y="2500282"/>
              <a:ext cx="523613" cy="421185"/>
              <a:chOff x="5393942" y="2719783"/>
              <a:chExt cx="523613" cy="421185"/>
            </a:xfrm>
          </p:grpSpPr>
          <p:grpSp>
            <p:nvGrpSpPr>
              <p:cNvPr id="189" name="Group 77"/>
              <p:cNvGrpSpPr/>
              <p:nvPr/>
            </p:nvGrpSpPr>
            <p:grpSpPr>
              <a:xfrm>
                <a:off x="5393942" y="2719783"/>
                <a:ext cx="523613" cy="421185"/>
                <a:chOff x="914400" y="2751721"/>
                <a:chExt cx="523613" cy="421185"/>
              </a:xfrm>
            </p:grpSpPr>
            <p:pic>
              <p:nvPicPr>
                <p:cNvPr id="191" name="Picture 190"/>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192" name="Rectangle 191"/>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90" name="Oval 189"/>
              <p:cNvSpPr/>
              <p:nvPr/>
            </p:nvSpPr>
            <p:spPr>
              <a:xfrm>
                <a:off x="5773555" y="2835577"/>
                <a:ext cx="144000" cy="144000"/>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88" name="Straight Arrow Connector 187"/>
            <p:cNvCxnSpPr/>
            <p:nvPr/>
          </p:nvCxnSpPr>
          <p:spPr>
            <a:xfrm rot="5400000">
              <a:off x="3847992" y="2319048"/>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grpSp>
        <p:nvGrpSpPr>
          <p:cNvPr id="193" name="Group 192"/>
          <p:cNvGrpSpPr/>
          <p:nvPr/>
        </p:nvGrpSpPr>
        <p:grpSpPr>
          <a:xfrm>
            <a:off x="7933919" y="2314093"/>
            <a:ext cx="525729" cy="683136"/>
            <a:chOff x="4906175" y="2240888"/>
            <a:chExt cx="525729" cy="683136"/>
          </a:xfrm>
        </p:grpSpPr>
        <p:grpSp>
          <p:nvGrpSpPr>
            <p:cNvPr id="194" name="Group 193"/>
            <p:cNvGrpSpPr/>
            <p:nvPr/>
          </p:nvGrpSpPr>
          <p:grpSpPr>
            <a:xfrm>
              <a:off x="4906175" y="2502839"/>
              <a:ext cx="525729" cy="421185"/>
              <a:chOff x="6699266" y="2730829"/>
              <a:chExt cx="525729" cy="421185"/>
            </a:xfrm>
          </p:grpSpPr>
          <p:grpSp>
            <p:nvGrpSpPr>
              <p:cNvPr id="196" name="Group 80"/>
              <p:cNvGrpSpPr/>
              <p:nvPr/>
            </p:nvGrpSpPr>
            <p:grpSpPr>
              <a:xfrm>
                <a:off x="6699266" y="2730829"/>
                <a:ext cx="523613" cy="421185"/>
                <a:chOff x="914400" y="2751721"/>
                <a:chExt cx="523613" cy="421185"/>
              </a:xfrm>
            </p:grpSpPr>
            <p:pic>
              <p:nvPicPr>
                <p:cNvPr id="198" name="Picture 19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914400" y="2751721"/>
                  <a:ext cx="523613" cy="389247"/>
                </a:xfrm>
                <a:prstGeom prst="rect">
                  <a:avLst/>
                </a:prstGeom>
              </p:spPr>
            </p:pic>
            <p:sp>
              <p:nvSpPr>
                <p:cNvPr id="199" name="Rectangle 198"/>
                <p:cNvSpPr/>
                <p:nvPr/>
              </p:nvSpPr>
              <p:spPr>
                <a:xfrm>
                  <a:off x="990600" y="3118890"/>
                  <a:ext cx="185606" cy="5401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97" name="Oval 196"/>
              <p:cNvSpPr/>
              <p:nvPr/>
            </p:nvSpPr>
            <p:spPr>
              <a:xfrm>
                <a:off x="7080995" y="2846623"/>
                <a:ext cx="144000" cy="144000"/>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195" name="Straight Arrow Connector 194"/>
            <p:cNvCxnSpPr/>
            <p:nvPr/>
          </p:nvCxnSpPr>
          <p:spPr>
            <a:xfrm rot="5400000">
              <a:off x="5072128" y="2330094"/>
              <a:ext cx="180000" cy="1588"/>
            </a:xfrm>
            <a:prstGeom prst="straightConnector1">
              <a:avLst/>
            </a:prstGeom>
            <a:ln w="28575">
              <a:solidFill>
                <a:schemeClr val="tx1"/>
              </a:solidFill>
              <a:tailEnd type="triangle" w="lg" len="med"/>
            </a:ln>
          </p:spPr>
          <p:style>
            <a:lnRef idx="1">
              <a:schemeClr val="accent1"/>
            </a:lnRef>
            <a:fillRef idx="0">
              <a:schemeClr val="accent1"/>
            </a:fillRef>
            <a:effectRef idx="0">
              <a:schemeClr val="accent1"/>
            </a:effectRef>
            <a:fontRef idx="minor">
              <a:schemeClr val="tx1"/>
            </a:fontRef>
          </p:style>
        </p:cxnSp>
      </p:grpSp>
      <p:sp>
        <p:nvSpPr>
          <p:cNvPr id="204" name="Rectangle 203"/>
          <p:cNvSpPr/>
          <p:nvPr/>
        </p:nvSpPr>
        <p:spPr>
          <a:xfrm>
            <a:off x="7557872" y="4773890"/>
            <a:ext cx="180739" cy="1554480"/>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Rectangle 204"/>
          <p:cNvSpPr/>
          <p:nvPr/>
        </p:nvSpPr>
        <p:spPr>
          <a:xfrm>
            <a:off x="7843352" y="4772121"/>
            <a:ext cx="180739" cy="155448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Rectangle 205"/>
          <p:cNvSpPr/>
          <p:nvPr/>
        </p:nvSpPr>
        <p:spPr>
          <a:xfrm>
            <a:off x="8141107" y="4768583"/>
            <a:ext cx="180739" cy="155448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0" name="Straight Connector 169"/>
          <p:cNvCxnSpPr/>
          <p:nvPr/>
        </p:nvCxnSpPr>
        <p:spPr>
          <a:xfrm>
            <a:off x="5796136" y="6338854"/>
            <a:ext cx="288032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96369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3528" y="692696"/>
            <a:ext cx="8496944" cy="1815882"/>
          </a:xfrm>
          <a:prstGeom prst="rect">
            <a:avLst/>
          </a:prstGeom>
          <a:noFill/>
        </p:spPr>
        <p:txBody>
          <a:bodyPr wrap="square" rtlCol="0">
            <a:spAutoFit/>
          </a:bodyPr>
          <a:lstStyle/>
          <a:p>
            <a:pPr indent="-285750">
              <a:buFont typeface="Arial" pitchFamily="34" charset="0"/>
              <a:buChar char="•"/>
            </a:pPr>
            <a:r>
              <a:rPr lang="en-GB" sz="1400" dirty="0" smtClean="0">
                <a:latin typeface="Arial" pitchFamily="34" charset="0"/>
                <a:cs typeface="Arial" pitchFamily="34" charset="0"/>
              </a:rPr>
              <a:t>Peptides were </a:t>
            </a:r>
            <a:r>
              <a:rPr lang="en-GB" sz="1400" dirty="0" err="1" smtClean="0">
                <a:latin typeface="Arial" pitchFamily="34" charset="0"/>
                <a:cs typeface="Arial" pitchFamily="34" charset="0"/>
              </a:rPr>
              <a:t>analyzed</a:t>
            </a:r>
            <a:r>
              <a:rPr lang="en-GB" sz="1400" dirty="0" smtClean="0">
                <a:latin typeface="Arial" pitchFamily="34" charset="0"/>
                <a:cs typeface="Arial" pitchFamily="34" charset="0"/>
              </a:rPr>
              <a:t> on an </a:t>
            </a:r>
            <a:r>
              <a:rPr lang="en-GB" sz="1400" dirty="0" err="1" smtClean="0">
                <a:latin typeface="Arial" pitchFamily="34" charset="0"/>
                <a:cs typeface="Arial" pitchFamily="34" charset="0"/>
              </a:rPr>
              <a:t>Orbitrap</a:t>
            </a:r>
            <a:r>
              <a:rPr lang="en-GB" sz="1400" dirty="0" smtClean="0">
                <a:latin typeface="Arial" pitchFamily="34" charset="0"/>
                <a:cs typeface="Arial" pitchFamily="34" charset="0"/>
              </a:rPr>
              <a:t> Fusion mass spectrometer</a:t>
            </a:r>
          </a:p>
          <a:p>
            <a:pPr indent="-285750">
              <a:buFont typeface="Arial" pitchFamily="34" charset="0"/>
              <a:buChar char="•"/>
            </a:pPr>
            <a:endParaRPr lang="en-GB" sz="1400" dirty="0">
              <a:latin typeface="Arial" pitchFamily="34" charset="0"/>
              <a:cs typeface="Arial" pitchFamily="34" charset="0"/>
            </a:endParaRPr>
          </a:p>
          <a:p>
            <a:pPr indent="-285750">
              <a:buFont typeface="Arial" pitchFamily="34" charset="0"/>
              <a:buChar char="•"/>
            </a:pPr>
            <a:r>
              <a:rPr lang="en-GB" sz="1400" dirty="0">
                <a:latin typeface="Arial" pitchFamily="34" charset="0"/>
                <a:cs typeface="Arial" pitchFamily="34" charset="0"/>
              </a:rPr>
              <a:t>Peptides were </a:t>
            </a:r>
            <a:r>
              <a:rPr lang="en-GB" sz="1400" dirty="0" smtClean="0">
                <a:latin typeface="Arial" pitchFamily="34" charset="0"/>
                <a:cs typeface="Arial" pitchFamily="34" charset="0"/>
              </a:rPr>
              <a:t>separated using a </a:t>
            </a:r>
            <a:r>
              <a:rPr lang="en-GB" sz="1400" dirty="0">
                <a:latin typeface="Arial" pitchFamily="34" charset="0"/>
                <a:cs typeface="Arial" pitchFamily="34" charset="0"/>
              </a:rPr>
              <a:t>gradient of </a:t>
            </a:r>
            <a:r>
              <a:rPr lang="en-GB" sz="1400" dirty="0" smtClean="0">
                <a:latin typeface="Arial" pitchFamily="34" charset="0"/>
                <a:cs typeface="Arial" pitchFamily="34" charset="0"/>
              </a:rPr>
              <a:t>6 </a:t>
            </a:r>
            <a:r>
              <a:rPr lang="en-GB" sz="1400" dirty="0">
                <a:latin typeface="Arial" pitchFamily="34" charset="0"/>
                <a:cs typeface="Arial" pitchFamily="34" charset="0"/>
              </a:rPr>
              <a:t>to </a:t>
            </a:r>
            <a:r>
              <a:rPr lang="en-GB" sz="1400" dirty="0" smtClean="0">
                <a:latin typeface="Arial" pitchFamily="34" charset="0"/>
                <a:cs typeface="Arial" pitchFamily="34" charset="0"/>
              </a:rPr>
              <a:t>28% acetonitrile in </a:t>
            </a:r>
            <a:r>
              <a:rPr lang="en-GB" sz="1400" dirty="0">
                <a:latin typeface="Arial" pitchFamily="34" charset="0"/>
                <a:cs typeface="Arial" pitchFamily="34" charset="0"/>
              </a:rPr>
              <a:t>0.125</a:t>
            </a:r>
            <a:r>
              <a:rPr lang="en-GB" sz="1400" dirty="0" smtClean="0">
                <a:latin typeface="Arial" pitchFamily="34" charset="0"/>
                <a:cs typeface="Arial" pitchFamily="34" charset="0"/>
              </a:rPr>
              <a:t>% formic acid over 180 	minutes.</a:t>
            </a:r>
          </a:p>
          <a:p>
            <a:pPr indent="-171450">
              <a:buFont typeface="Arial" pitchFamily="34" charset="0"/>
              <a:buChar char="•"/>
            </a:pPr>
            <a:endParaRPr lang="en-GB" sz="1400" dirty="0">
              <a:latin typeface="Arial" pitchFamily="34" charset="0"/>
              <a:cs typeface="Arial" pitchFamily="34" charset="0"/>
            </a:endParaRPr>
          </a:p>
          <a:p>
            <a:pPr indent="-285750">
              <a:buFont typeface="Arial" pitchFamily="34" charset="0"/>
              <a:buChar char="•"/>
            </a:pPr>
            <a:r>
              <a:rPr lang="en-GB" sz="1400" dirty="0" smtClean="0">
                <a:latin typeface="Arial" pitchFamily="34" charset="0"/>
                <a:cs typeface="Arial" pitchFamily="34" charset="0"/>
              </a:rPr>
              <a:t>Peptides were detected (MS1) and quantified (MS3) in the </a:t>
            </a:r>
            <a:r>
              <a:rPr lang="en-GB" sz="1400" dirty="0" err="1" smtClean="0">
                <a:latin typeface="Arial" pitchFamily="34" charset="0"/>
                <a:cs typeface="Arial" pitchFamily="34" charset="0"/>
              </a:rPr>
              <a:t>Orbitrap</a:t>
            </a:r>
            <a:endParaRPr lang="en-GB" sz="1400" dirty="0" smtClean="0">
              <a:latin typeface="Arial" pitchFamily="34" charset="0"/>
              <a:cs typeface="Arial" pitchFamily="34" charset="0"/>
            </a:endParaRPr>
          </a:p>
          <a:p>
            <a:endParaRPr lang="en-GB" sz="1400" dirty="0" smtClean="0">
              <a:latin typeface="Arial" pitchFamily="34" charset="0"/>
              <a:cs typeface="Arial" pitchFamily="34" charset="0"/>
            </a:endParaRPr>
          </a:p>
          <a:p>
            <a:pPr indent="-285750">
              <a:buFont typeface="Arial" pitchFamily="34" charset="0"/>
              <a:buChar char="•"/>
            </a:pPr>
            <a:r>
              <a:rPr lang="en-GB" sz="1400" dirty="0" smtClean="0">
                <a:latin typeface="Arial" pitchFamily="34" charset="0"/>
                <a:cs typeface="Arial" pitchFamily="34" charset="0"/>
              </a:rPr>
              <a:t>Peptides were sequenced (MS2) in the ion trap.</a:t>
            </a:r>
          </a:p>
        </p:txBody>
      </p:sp>
      <p:sp>
        <p:nvSpPr>
          <p:cNvPr id="4" name="Rectangle 3"/>
          <p:cNvSpPr/>
          <p:nvPr/>
        </p:nvSpPr>
        <p:spPr>
          <a:xfrm>
            <a:off x="-17462" y="-27384"/>
            <a:ext cx="9144000" cy="587633"/>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3712674" y="71308"/>
            <a:ext cx="1651414" cy="400110"/>
          </a:xfrm>
          <a:prstGeom prst="rect">
            <a:avLst/>
          </a:prstGeom>
          <a:noFill/>
        </p:spPr>
        <p:txBody>
          <a:bodyPr wrap="none" rtlCol="0">
            <a:spAutoFit/>
          </a:bodyPr>
          <a:lstStyle/>
          <a:p>
            <a:r>
              <a:rPr lang="en-GB" sz="2000" b="1" dirty="0" smtClean="0">
                <a:latin typeface="Arial" pitchFamily="34" charset="0"/>
                <a:cs typeface="Arial" pitchFamily="34" charset="0"/>
              </a:rPr>
              <a:t>MS analysis</a:t>
            </a:r>
            <a:endParaRPr lang="en-GB" sz="2000" b="1" dirty="0">
              <a:latin typeface="Arial" pitchFamily="34" charset="0"/>
              <a:cs typeface="Arial" pitchFamily="34" charset="0"/>
            </a:endParaRPr>
          </a:p>
        </p:txBody>
      </p:sp>
      <p:sp>
        <p:nvSpPr>
          <p:cNvPr id="6" name="Slide Number Placeholder 5"/>
          <p:cNvSpPr>
            <a:spLocks noGrp="1"/>
          </p:cNvSpPr>
          <p:nvPr>
            <p:ph type="sldNum" sz="quarter" idx="12"/>
          </p:nvPr>
        </p:nvSpPr>
        <p:spPr/>
        <p:txBody>
          <a:bodyPr/>
          <a:lstStyle/>
          <a:p>
            <a:fld id="{E35E2CCE-D931-4FEC-AD52-C767D4A0056C}" type="slidenum">
              <a:rPr lang="en-GB" smtClean="0"/>
              <a:pPr/>
              <a:t>6</a:t>
            </a:fld>
            <a:endParaRPr lang="en-GB"/>
          </a:p>
        </p:txBody>
      </p:sp>
      <p:sp>
        <p:nvSpPr>
          <p:cNvPr id="57" name="Line 9"/>
          <p:cNvSpPr>
            <a:spLocks noChangeShapeType="1"/>
          </p:cNvSpPr>
          <p:nvPr/>
        </p:nvSpPr>
        <p:spPr bwMode="auto">
          <a:xfrm>
            <a:off x="1547664" y="6345319"/>
            <a:ext cx="5243983" cy="0"/>
          </a:xfrm>
          <a:prstGeom prst="line">
            <a:avLst/>
          </a:prstGeom>
          <a:noFill/>
          <a:ln w="2540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64" name="Line 82"/>
          <p:cNvSpPr>
            <a:spLocks noChangeShapeType="1"/>
          </p:cNvSpPr>
          <p:nvPr/>
        </p:nvSpPr>
        <p:spPr bwMode="auto">
          <a:xfrm>
            <a:off x="1547664" y="6345319"/>
            <a:ext cx="0" cy="39775"/>
          </a:xfrm>
          <a:prstGeom prst="line">
            <a:avLst/>
          </a:prstGeom>
          <a:noFill/>
          <a:ln w="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01" name="Line 119"/>
          <p:cNvSpPr>
            <a:spLocks noChangeShapeType="1"/>
          </p:cNvSpPr>
          <p:nvPr/>
        </p:nvSpPr>
        <p:spPr bwMode="auto">
          <a:xfrm flipV="1">
            <a:off x="1547664" y="3201023"/>
            <a:ext cx="0" cy="3140109"/>
          </a:xfrm>
          <a:prstGeom prst="line">
            <a:avLst/>
          </a:prstGeom>
          <a:noFill/>
          <a:ln w="25400">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Freeform 244"/>
          <p:cNvSpPr>
            <a:spLocks/>
          </p:cNvSpPr>
          <p:nvPr/>
        </p:nvSpPr>
        <p:spPr bwMode="auto">
          <a:xfrm>
            <a:off x="1547664" y="3201023"/>
            <a:ext cx="5243983" cy="3140109"/>
          </a:xfrm>
          <a:custGeom>
            <a:avLst/>
            <a:gdLst>
              <a:gd name="T0" fmla="*/ 16 w 1334"/>
              <a:gd name="T1" fmla="*/ 798 h 799"/>
              <a:gd name="T2" fmla="*/ 32 w 1334"/>
              <a:gd name="T3" fmla="*/ 799 h 799"/>
              <a:gd name="T4" fmla="*/ 49 w 1334"/>
              <a:gd name="T5" fmla="*/ 799 h 799"/>
              <a:gd name="T6" fmla="*/ 65 w 1334"/>
              <a:gd name="T7" fmla="*/ 799 h 799"/>
              <a:gd name="T8" fmla="*/ 82 w 1334"/>
              <a:gd name="T9" fmla="*/ 798 h 799"/>
              <a:gd name="T10" fmla="*/ 103 w 1334"/>
              <a:gd name="T11" fmla="*/ 660 h 799"/>
              <a:gd name="T12" fmla="*/ 119 w 1334"/>
              <a:gd name="T13" fmla="*/ 695 h 799"/>
              <a:gd name="T14" fmla="*/ 138 w 1334"/>
              <a:gd name="T15" fmla="*/ 405 h 799"/>
              <a:gd name="T16" fmla="*/ 157 w 1334"/>
              <a:gd name="T17" fmla="*/ 285 h 799"/>
              <a:gd name="T18" fmla="*/ 177 w 1334"/>
              <a:gd name="T19" fmla="*/ 475 h 799"/>
              <a:gd name="T20" fmla="*/ 198 w 1334"/>
              <a:gd name="T21" fmla="*/ 534 h 799"/>
              <a:gd name="T22" fmla="*/ 218 w 1334"/>
              <a:gd name="T23" fmla="*/ 440 h 799"/>
              <a:gd name="T24" fmla="*/ 240 w 1334"/>
              <a:gd name="T25" fmla="*/ 700 h 799"/>
              <a:gd name="T26" fmla="*/ 260 w 1334"/>
              <a:gd name="T27" fmla="*/ 682 h 799"/>
              <a:gd name="T28" fmla="*/ 284 w 1334"/>
              <a:gd name="T29" fmla="*/ 577 h 799"/>
              <a:gd name="T30" fmla="*/ 307 w 1334"/>
              <a:gd name="T31" fmla="*/ 564 h 799"/>
              <a:gd name="T32" fmla="*/ 329 w 1334"/>
              <a:gd name="T33" fmla="*/ 584 h 799"/>
              <a:gd name="T34" fmla="*/ 352 w 1334"/>
              <a:gd name="T35" fmla="*/ 550 h 799"/>
              <a:gd name="T36" fmla="*/ 374 w 1334"/>
              <a:gd name="T37" fmla="*/ 568 h 799"/>
              <a:gd name="T38" fmla="*/ 395 w 1334"/>
              <a:gd name="T39" fmla="*/ 511 h 799"/>
              <a:gd name="T40" fmla="*/ 418 w 1334"/>
              <a:gd name="T41" fmla="*/ 450 h 799"/>
              <a:gd name="T42" fmla="*/ 441 w 1334"/>
              <a:gd name="T43" fmla="*/ 549 h 799"/>
              <a:gd name="T44" fmla="*/ 463 w 1334"/>
              <a:gd name="T45" fmla="*/ 684 h 799"/>
              <a:gd name="T46" fmla="*/ 485 w 1334"/>
              <a:gd name="T47" fmla="*/ 507 h 799"/>
              <a:gd name="T48" fmla="*/ 507 w 1334"/>
              <a:gd name="T49" fmla="*/ 471 h 799"/>
              <a:gd name="T50" fmla="*/ 528 w 1334"/>
              <a:gd name="T51" fmla="*/ 679 h 799"/>
              <a:gd name="T52" fmla="*/ 551 w 1334"/>
              <a:gd name="T53" fmla="*/ 615 h 799"/>
              <a:gd name="T54" fmla="*/ 573 w 1334"/>
              <a:gd name="T55" fmla="*/ 625 h 799"/>
              <a:gd name="T56" fmla="*/ 594 w 1334"/>
              <a:gd name="T57" fmla="*/ 612 h 799"/>
              <a:gd name="T58" fmla="*/ 616 w 1334"/>
              <a:gd name="T59" fmla="*/ 667 h 799"/>
              <a:gd name="T60" fmla="*/ 638 w 1334"/>
              <a:gd name="T61" fmla="*/ 559 h 799"/>
              <a:gd name="T62" fmla="*/ 659 w 1334"/>
              <a:gd name="T63" fmla="*/ 349 h 799"/>
              <a:gd name="T64" fmla="*/ 679 w 1334"/>
              <a:gd name="T65" fmla="*/ 204 h 799"/>
              <a:gd name="T66" fmla="*/ 700 w 1334"/>
              <a:gd name="T67" fmla="*/ 221 h 799"/>
              <a:gd name="T68" fmla="*/ 724 w 1334"/>
              <a:gd name="T69" fmla="*/ 590 h 799"/>
              <a:gd name="T70" fmla="*/ 745 w 1334"/>
              <a:gd name="T71" fmla="*/ 515 h 799"/>
              <a:gd name="T72" fmla="*/ 767 w 1334"/>
              <a:gd name="T73" fmla="*/ 635 h 799"/>
              <a:gd name="T74" fmla="*/ 788 w 1334"/>
              <a:gd name="T75" fmla="*/ 596 h 799"/>
              <a:gd name="T76" fmla="*/ 810 w 1334"/>
              <a:gd name="T77" fmla="*/ 439 h 799"/>
              <a:gd name="T78" fmla="*/ 833 w 1334"/>
              <a:gd name="T79" fmla="*/ 753 h 799"/>
              <a:gd name="T80" fmla="*/ 855 w 1334"/>
              <a:gd name="T81" fmla="*/ 636 h 799"/>
              <a:gd name="T82" fmla="*/ 878 w 1334"/>
              <a:gd name="T83" fmla="*/ 621 h 799"/>
              <a:gd name="T84" fmla="*/ 900 w 1334"/>
              <a:gd name="T85" fmla="*/ 631 h 799"/>
              <a:gd name="T86" fmla="*/ 922 w 1334"/>
              <a:gd name="T87" fmla="*/ 546 h 799"/>
              <a:gd name="T88" fmla="*/ 944 w 1334"/>
              <a:gd name="T89" fmla="*/ 666 h 799"/>
              <a:gd name="T90" fmla="*/ 966 w 1334"/>
              <a:gd name="T91" fmla="*/ 569 h 799"/>
              <a:gd name="T92" fmla="*/ 988 w 1334"/>
              <a:gd name="T93" fmla="*/ 587 h 799"/>
              <a:gd name="T94" fmla="*/ 1011 w 1334"/>
              <a:gd name="T95" fmla="*/ 599 h 799"/>
              <a:gd name="T96" fmla="*/ 1034 w 1334"/>
              <a:gd name="T97" fmla="*/ 724 h 799"/>
              <a:gd name="T98" fmla="*/ 1056 w 1334"/>
              <a:gd name="T99" fmla="*/ 422 h 799"/>
              <a:gd name="T100" fmla="*/ 1080 w 1334"/>
              <a:gd name="T101" fmla="*/ 724 h 799"/>
              <a:gd name="T102" fmla="*/ 1104 w 1334"/>
              <a:gd name="T103" fmla="*/ 574 h 799"/>
              <a:gd name="T104" fmla="*/ 1128 w 1334"/>
              <a:gd name="T105" fmla="*/ 728 h 799"/>
              <a:gd name="T106" fmla="*/ 1150 w 1334"/>
              <a:gd name="T107" fmla="*/ 690 h 799"/>
              <a:gd name="T108" fmla="*/ 1173 w 1334"/>
              <a:gd name="T109" fmla="*/ 711 h 799"/>
              <a:gd name="T110" fmla="*/ 1196 w 1334"/>
              <a:gd name="T111" fmla="*/ 673 h 799"/>
              <a:gd name="T112" fmla="*/ 1220 w 1334"/>
              <a:gd name="T113" fmla="*/ 481 h 799"/>
              <a:gd name="T114" fmla="*/ 1243 w 1334"/>
              <a:gd name="T115" fmla="*/ 718 h 799"/>
              <a:gd name="T116" fmla="*/ 1265 w 1334"/>
              <a:gd name="T117" fmla="*/ 746 h 799"/>
              <a:gd name="T118" fmla="*/ 1287 w 1334"/>
              <a:gd name="T119" fmla="*/ 786 h 799"/>
              <a:gd name="T120" fmla="*/ 1304 w 1334"/>
              <a:gd name="T121" fmla="*/ 799 h 799"/>
              <a:gd name="T122" fmla="*/ 1321 w 1334"/>
              <a:gd name="T123" fmla="*/ 798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34" h="799">
                <a:moveTo>
                  <a:pt x="0" y="798"/>
                </a:moveTo>
                <a:lnTo>
                  <a:pt x="0" y="798"/>
                </a:lnTo>
                <a:lnTo>
                  <a:pt x="1" y="798"/>
                </a:lnTo>
                <a:lnTo>
                  <a:pt x="1" y="798"/>
                </a:lnTo>
                <a:lnTo>
                  <a:pt x="2" y="798"/>
                </a:lnTo>
                <a:lnTo>
                  <a:pt x="2" y="798"/>
                </a:lnTo>
                <a:lnTo>
                  <a:pt x="3" y="798"/>
                </a:lnTo>
                <a:lnTo>
                  <a:pt x="3" y="797"/>
                </a:lnTo>
                <a:lnTo>
                  <a:pt x="4" y="798"/>
                </a:lnTo>
                <a:lnTo>
                  <a:pt x="4" y="798"/>
                </a:lnTo>
                <a:lnTo>
                  <a:pt x="5" y="798"/>
                </a:lnTo>
                <a:lnTo>
                  <a:pt x="5" y="798"/>
                </a:lnTo>
                <a:lnTo>
                  <a:pt x="6" y="798"/>
                </a:lnTo>
                <a:lnTo>
                  <a:pt x="6" y="798"/>
                </a:lnTo>
                <a:lnTo>
                  <a:pt x="7" y="798"/>
                </a:lnTo>
                <a:lnTo>
                  <a:pt x="7" y="799"/>
                </a:lnTo>
                <a:lnTo>
                  <a:pt x="8" y="799"/>
                </a:lnTo>
                <a:lnTo>
                  <a:pt x="8" y="799"/>
                </a:lnTo>
                <a:lnTo>
                  <a:pt x="9" y="799"/>
                </a:lnTo>
                <a:lnTo>
                  <a:pt x="9" y="799"/>
                </a:lnTo>
                <a:lnTo>
                  <a:pt x="10" y="799"/>
                </a:lnTo>
                <a:lnTo>
                  <a:pt x="10" y="799"/>
                </a:lnTo>
                <a:lnTo>
                  <a:pt x="11" y="799"/>
                </a:lnTo>
                <a:lnTo>
                  <a:pt x="11" y="799"/>
                </a:lnTo>
                <a:lnTo>
                  <a:pt x="12" y="799"/>
                </a:lnTo>
                <a:lnTo>
                  <a:pt x="12" y="798"/>
                </a:lnTo>
                <a:lnTo>
                  <a:pt x="13" y="798"/>
                </a:lnTo>
                <a:lnTo>
                  <a:pt x="13" y="798"/>
                </a:lnTo>
                <a:lnTo>
                  <a:pt x="14" y="798"/>
                </a:lnTo>
                <a:lnTo>
                  <a:pt x="14" y="799"/>
                </a:lnTo>
                <a:lnTo>
                  <a:pt x="15" y="799"/>
                </a:lnTo>
                <a:lnTo>
                  <a:pt x="15" y="798"/>
                </a:lnTo>
                <a:lnTo>
                  <a:pt x="16" y="798"/>
                </a:lnTo>
                <a:lnTo>
                  <a:pt x="16" y="799"/>
                </a:lnTo>
                <a:lnTo>
                  <a:pt x="17" y="798"/>
                </a:lnTo>
                <a:lnTo>
                  <a:pt x="17" y="799"/>
                </a:lnTo>
                <a:lnTo>
                  <a:pt x="18" y="798"/>
                </a:lnTo>
                <a:lnTo>
                  <a:pt x="18" y="799"/>
                </a:lnTo>
                <a:lnTo>
                  <a:pt x="19" y="799"/>
                </a:lnTo>
                <a:lnTo>
                  <a:pt x="19" y="798"/>
                </a:lnTo>
                <a:lnTo>
                  <a:pt x="20" y="799"/>
                </a:lnTo>
                <a:lnTo>
                  <a:pt x="20" y="799"/>
                </a:lnTo>
                <a:lnTo>
                  <a:pt x="21" y="799"/>
                </a:lnTo>
                <a:lnTo>
                  <a:pt x="21" y="798"/>
                </a:lnTo>
                <a:lnTo>
                  <a:pt x="22" y="799"/>
                </a:lnTo>
                <a:lnTo>
                  <a:pt x="22" y="799"/>
                </a:lnTo>
                <a:lnTo>
                  <a:pt x="23" y="799"/>
                </a:lnTo>
                <a:lnTo>
                  <a:pt x="23" y="799"/>
                </a:lnTo>
                <a:lnTo>
                  <a:pt x="24" y="799"/>
                </a:lnTo>
                <a:lnTo>
                  <a:pt x="24" y="799"/>
                </a:lnTo>
                <a:lnTo>
                  <a:pt x="25" y="799"/>
                </a:lnTo>
                <a:lnTo>
                  <a:pt x="25" y="799"/>
                </a:lnTo>
                <a:lnTo>
                  <a:pt x="26" y="799"/>
                </a:lnTo>
                <a:lnTo>
                  <a:pt x="26" y="799"/>
                </a:lnTo>
                <a:lnTo>
                  <a:pt x="27" y="799"/>
                </a:lnTo>
                <a:lnTo>
                  <a:pt x="27" y="799"/>
                </a:lnTo>
                <a:lnTo>
                  <a:pt x="28" y="799"/>
                </a:lnTo>
                <a:lnTo>
                  <a:pt x="28" y="799"/>
                </a:lnTo>
                <a:lnTo>
                  <a:pt x="29" y="799"/>
                </a:lnTo>
                <a:lnTo>
                  <a:pt x="29" y="799"/>
                </a:lnTo>
                <a:lnTo>
                  <a:pt x="30" y="799"/>
                </a:lnTo>
                <a:lnTo>
                  <a:pt x="30" y="799"/>
                </a:lnTo>
                <a:lnTo>
                  <a:pt x="31" y="799"/>
                </a:lnTo>
                <a:lnTo>
                  <a:pt x="31" y="799"/>
                </a:lnTo>
                <a:lnTo>
                  <a:pt x="32" y="799"/>
                </a:lnTo>
                <a:lnTo>
                  <a:pt x="32" y="799"/>
                </a:lnTo>
                <a:lnTo>
                  <a:pt x="33" y="799"/>
                </a:lnTo>
                <a:lnTo>
                  <a:pt x="33" y="799"/>
                </a:lnTo>
                <a:lnTo>
                  <a:pt x="34" y="799"/>
                </a:lnTo>
                <a:lnTo>
                  <a:pt x="34" y="799"/>
                </a:lnTo>
                <a:lnTo>
                  <a:pt x="35" y="799"/>
                </a:lnTo>
                <a:lnTo>
                  <a:pt x="35" y="799"/>
                </a:lnTo>
                <a:lnTo>
                  <a:pt x="36" y="799"/>
                </a:lnTo>
                <a:lnTo>
                  <a:pt x="36" y="799"/>
                </a:lnTo>
                <a:lnTo>
                  <a:pt x="37" y="799"/>
                </a:lnTo>
                <a:lnTo>
                  <a:pt x="37" y="799"/>
                </a:lnTo>
                <a:lnTo>
                  <a:pt x="38" y="799"/>
                </a:lnTo>
                <a:lnTo>
                  <a:pt x="38" y="799"/>
                </a:lnTo>
                <a:lnTo>
                  <a:pt x="39" y="799"/>
                </a:lnTo>
                <a:lnTo>
                  <a:pt x="39" y="799"/>
                </a:lnTo>
                <a:lnTo>
                  <a:pt x="40" y="799"/>
                </a:lnTo>
                <a:lnTo>
                  <a:pt x="40" y="799"/>
                </a:lnTo>
                <a:lnTo>
                  <a:pt x="41" y="799"/>
                </a:lnTo>
                <a:lnTo>
                  <a:pt x="41" y="799"/>
                </a:lnTo>
                <a:lnTo>
                  <a:pt x="42" y="799"/>
                </a:lnTo>
                <a:lnTo>
                  <a:pt x="42" y="799"/>
                </a:lnTo>
                <a:lnTo>
                  <a:pt x="43" y="799"/>
                </a:lnTo>
                <a:lnTo>
                  <a:pt x="43" y="799"/>
                </a:lnTo>
                <a:lnTo>
                  <a:pt x="44" y="799"/>
                </a:lnTo>
                <a:lnTo>
                  <a:pt x="44" y="799"/>
                </a:lnTo>
                <a:lnTo>
                  <a:pt x="45" y="799"/>
                </a:lnTo>
                <a:lnTo>
                  <a:pt x="45" y="799"/>
                </a:lnTo>
                <a:lnTo>
                  <a:pt x="46" y="799"/>
                </a:lnTo>
                <a:lnTo>
                  <a:pt x="46" y="799"/>
                </a:lnTo>
                <a:lnTo>
                  <a:pt x="47" y="799"/>
                </a:lnTo>
                <a:lnTo>
                  <a:pt x="47" y="799"/>
                </a:lnTo>
                <a:lnTo>
                  <a:pt x="48" y="799"/>
                </a:lnTo>
                <a:lnTo>
                  <a:pt x="48" y="799"/>
                </a:lnTo>
                <a:lnTo>
                  <a:pt x="49" y="799"/>
                </a:lnTo>
                <a:lnTo>
                  <a:pt x="49" y="799"/>
                </a:lnTo>
                <a:lnTo>
                  <a:pt x="50" y="799"/>
                </a:lnTo>
                <a:lnTo>
                  <a:pt x="50" y="799"/>
                </a:lnTo>
                <a:lnTo>
                  <a:pt x="51" y="799"/>
                </a:lnTo>
                <a:lnTo>
                  <a:pt x="51" y="799"/>
                </a:lnTo>
                <a:lnTo>
                  <a:pt x="52" y="799"/>
                </a:lnTo>
                <a:lnTo>
                  <a:pt x="52" y="799"/>
                </a:lnTo>
                <a:lnTo>
                  <a:pt x="53" y="799"/>
                </a:lnTo>
                <a:lnTo>
                  <a:pt x="53" y="799"/>
                </a:lnTo>
                <a:lnTo>
                  <a:pt x="54" y="799"/>
                </a:lnTo>
                <a:lnTo>
                  <a:pt x="54" y="799"/>
                </a:lnTo>
                <a:lnTo>
                  <a:pt x="55" y="799"/>
                </a:lnTo>
                <a:lnTo>
                  <a:pt x="55" y="799"/>
                </a:lnTo>
                <a:lnTo>
                  <a:pt x="56" y="799"/>
                </a:lnTo>
                <a:lnTo>
                  <a:pt x="56" y="799"/>
                </a:lnTo>
                <a:lnTo>
                  <a:pt x="57" y="799"/>
                </a:lnTo>
                <a:lnTo>
                  <a:pt x="57" y="799"/>
                </a:lnTo>
                <a:lnTo>
                  <a:pt x="58" y="799"/>
                </a:lnTo>
                <a:lnTo>
                  <a:pt x="58" y="799"/>
                </a:lnTo>
                <a:lnTo>
                  <a:pt x="59" y="799"/>
                </a:lnTo>
                <a:lnTo>
                  <a:pt x="59" y="799"/>
                </a:lnTo>
                <a:lnTo>
                  <a:pt x="60" y="799"/>
                </a:lnTo>
                <a:lnTo>
                  <a:pt x="60" y="799"/>
                </a:lnTo>
                <a:lnTo>
                  <a:pt x="61" y="799"/>
                </a:lnTo>
                <a:lnTo>
                  <a:pt x="61" y="799"/>
                </a:lnTo>
                <a:lnTo>
                  <a:pt x="62" y="799"/>
                </a:lnTo>
                <a:lnTo>
                  <a:pt x="62" y="799"/>
                </a:lnTo>
                <a:lnTo>
                  <a:pt x="63" y="799"/>
                </a:lnTo>
                <a:lnTo>
                  <a:pt x="63" y="799"/>
                </a:lnTo>
                <a:lnTo>
                  <a:pt x="64" y="799"/>
                </a:lnTo>
                <a:lnTo>
                  <a:pt x="64" y="799"/>
                </a:lnTo>
                <a:lnTo>
                  <a:pt x="65" y="799"/>
                </a:lnTo>
                <a:lnTo>
                  <a:pt x="65" y="799"/>
                </a:lnTo>
                <a:lnTo>
                  <a:pt x="66" y="799"/>
                </a:lnTo>
                <a:lnTo>
                  <a:pt x="66" y="799"/>
                </a:lnTo>
                <a:lnTo>
                  <a:pt x="67" y="799"/>
                </a:lnTo>
                <a:lnTo>
                  <a:pt x="67" y="799"/>
                </a:lnTo>
                <a:lnTo>
                  <a:pt x="68" y="799"/>
                </a:lnTo>
                <a:lnTo>
                  <a:pt x="68" y="799"/>
                </a:lnTo>
                <a:lnTo>
                  <a:pt x="69" y="799"/>
                </a:lnTo>
                <a:lnTo>
                  <a:pt x="69" y="799"/>
                </a:lnTo>
                <a:lnTo>
                  <a:pt x="70" y="799"/>
                </a:lnTo>
                <a:lnTo>
                  <a:pt x="70" y="799"/>
                </a:lnTo>
                <a:lnTo>
                  <a:pt x="71" y="799"/>
                </a:lnTo>
                <a:lnTo>
                  <a:pt x="71" y="799"/>
                </a:lnTo>
                <a:lnTo>
                  <a:pt x="72" y="799"/>
                </a:lnTo>
                <a:lnTo>
                  <a:pt x="72" y="799"/>
                </a:lnTo>
                <a:lnTo>
                  <a:pt x="73" y="799"/>
                </a:lnTo>
                <a:lnTo>
                  <a:pt x="73" y="799"/>
                </a:lnTo>
                <a:lnTo>
                  <a:pt x="74" y="799"/>
                </a:lnTo>
                <a:lnTo>
                  <a:pt x="74" y="799"/>
                </a:lnTo>
                <a:lnTo>
                  <a:pt x="75" y="799"/>
                </a:lnTo>
                <a:lnTo>
                  <a:pt x="75" y="799"/>
                </a:lnTo>
                <a:lnTo>
                  <a:pt x="76" y="799"/>
                </a:lnTo>
                <a:lnTo>
                  <a:pt x="76" y="799"/>
                </a:lnTo>
                <a:lnTo>
                  <a:pt x="77" y="799"/>
                </a:lnTo>
                <a:lnTo>
                  <a:pt x="77" y="799"/>
                </a:lnTo>
                <a:lnTo>
                  <a:pt x="78" y="799"/>
                </a:lnTo>
                <a:lnTo>
                  <a:pt x="78" y="799"/>
                </a:lnTo>
                <a:lnTo>
                  <a:pt x="79" y="799"/>
                </a:lnTo>
                <a:lnTo>
                  <a:pt x="79" y="799"/>
                </a:lnTo>
                <a:lnTo>
                  <a:pt x="80" y="799"/>
                </a:lnTo>
                <a:lnTo>
                  <a:pt x="80" y="798"/>
                </a:lnTo>
                <a:lnTo>
                  <a:pt x="81" y="798"/>
                </a:lnTo>
                <a:lnTo>
                  <a:pt x="81" y="799"/>
                </a:lnTo>
                <a:lnTo>
                  <a:pt x="82" y="798"/>
                </a:lnTo>
                <a:lnTo>
                  <a:pt x="82" y="794"/>
                </a:lnTo>
                <a:lnTo>
                  <a:pt x="83" y="792"/>
                </a:lnTo>
                <a:lnTo>
                  <a:pt x="84" y="782"/>
                </a:lnTo>
                <a:lnTo>
                  <a:pt x="85" y="779"/>
                </a:lnTo>
                <a:lnTo>
                  <a:pt x="85" y="723"/>
                </a:lnTo>
                <a:lnTo>
                  <a:pt x="86" y="743"/>
                </a:lnTo>
                <a:lnTo>
                  <a:pt x="87" y="723"/>
                </a:lnTo>
                <a:lnTo>
                  <a:pt x="87" y="746"/>
                </a:lnTo>
                <a:lnTo>
                  <a:pt x="88" y="746"/>
                </a:lnTo>
                <a:lnTo>
                  <a:pt x="88" y="708"/>
                </a:lnTo>
                <a:lnTo>
                  <a:pt x="89" y="691"/>
                </a:lnTo>
                <a:lnTo>
                  <a:pt x="90" y="622"/>
                </a:lnTo>
                <a:lnTo>
                  <a:pt x="90" y="704"/>
                </a:lnTo>
                <a:lnTo>
                  <a:pt x="91" y="661"/>
                </a:lnTo>
                <a:lnTo>
                  <a:pt x="91" y="594"/>
                </a:lnTo>
                <a:lnTo>
                  <a:pt x="92" y="630"/>
                </a:lnTo>
                <a:lnTo>
                  <a:pt x="93" y="689"/>
                </a:lnTo>
                <a:lnTo>
                  <a:pt x="93" y="685"/>
                </a:lnTo>
                <a:lnTo>
                  <a:pt x="94" y="605"/>
                </a:lnTo>
                <a:lnTo>
                  <a:pt x="95" y="684"/>
                </a:lnTo>
                <a:lnTo>
                  <a:pt x="95" y="661"/>
                </a:lnTo>
                <a:lnTo>
                  <a:pt x="96" y="701"/>
                </a:lnTo>
                <a:lnTo>
                  <a:pt x="96" y="700"/>
                </a:lnTo>
                <a:lnTo>
                  <a:pt x="97" y="743"/>
                </a:lnTo>
                <a:lnTo>
                  <a:pt x="98" y="708"/>
                </a:lnTo>
                <a:lnTo>
                  <a:pt x="99" y="687"/>
                </a:lnTo>
                <a:lnTo>
                  <a:pt x="99" y="701"/>
                </a:lnTo>
                <a:lnTo>
                  <a:pt x="100" y="483"/>
                </a:lnTo>
                <a:lnTo>
                  <a:pt x="100" y="649"/>
                </a:lnTo>
                <a:lnTo>
                  <a:pt x="101" y="669"/>
                </a:lnTo>
                <a:lnTo>
                  <a:pt x="102" y="676"/>
                </a:lnTo>
                <a:lnTo>
                  <a:pt x="102" y="691"/>
                </a:lnTo>
                <a:lnTo>
                  <a:pt x="103" y="660"/>
                </a:lnTo>
                <a:lnTo>
                  <a:pt x="103" y="584"/>
                </a:lnTo>
                <a:lnTo>
                  <a:pt x="104" y="717"/>
                </a:lnTo>
                <a:lnTo>
                  <a:pt x="104" y="699"/>
                </a:lnTo>
                <a:lnTo>
                  <a:pt x="105" y="733"/>
                </a:lnTo>
                <a:lnTo>
                  <a:pt x="105" y="755"/>
                </a:lnTo>
                <a:lnTo>
                  <a:pt x="106" y="761"/>
                </a:lnTo>
                <a:lnTo>
                  <a:pt x="106" y="778"/>
                </a:lnTo>
                <a:lnTo>
                  <a:pt x="107" y="782"/>
                </a:lnTo>
                <a:lnTo>
                  <a:pt x="107" y="782"/>
                </a:lnTo>
                <a:lnTo>
                  <a:pt x="108" y="781"/>
                </a:lnTo>
                <a:lnTo>
                  <a:pt x="108" y="792"/>
                </a:lnTo>
                <a:lnTo>
                  <a:pt x="109" y="795"/>
                </a:lnTo>
                <a:lnTo>
                  <a:pt x="109" y="797"/>
                </a:lnTo>
                <a:lnTo>
                  <a:pt x="110" y="797"/>
                </a:lnTo>
                <a:lnTo>
                  <a:pt x="110" y="793"/>
                </a:lnTo>
                <a:lnTo>
                  <a:pt x="111" y="795"/>
                </a:lnTo>
                <a:lnTo>
                  <a:pt x="111" y="793"/>
                </a:lnTo>
                <a:lnTo>
                  <a:pt x="112" y="795"/>
                </a:lnTo>
                <a:lnTo>
                  <a:pt x="112" y="794"/>
                </a:lnTo>
                <a:lnTo>
                  <a:pt x="113" y="793"/>
                </a:lnTo>
                <a:lnTo>
                  <a:pt x="113" y="795"/>
                </a:lnTo>
                <a:lnTo>
                  <a:pt x="114" y="793"/>
                </a:lnTo>
                <a:lnTo>
                  <a:pt x="114" y="791"/>
                </a:lnTo>
                <a:lnTo>
                  <a:pt x="115" y="788"/>
                </a:lnTo>
                <a:lnTo>
                  <a:pt x="115" y="794"/>
                </a:lnTo>
                <a:lnTo>
                  <a:pt x="116" y="796"/>
                </a:lnTo>
                <a:lnTo>
                  <a:pt x="116" y="793"/>
                </a:lnTo>
                <a:lnTo>
                  <a:pt x="117" y="791"/>
                </a:lnTo>
                <a:lnTo>
                  <a:pt x="117" y="784"/>
                </a:lnTo>
                <a:lnTo>
                  <a:pt x="118" y="784"/>
                </a:lnTo>
                <a:lnTo>
                  <a:pt x="118" y="774"/>
                </a:lnTo>
                <a:lnTo>
                  <a:pt x="119" y="747"/>
                </a:lnTo>
                <a:lnTo>
                  <a:pt x="119" y="695"/>
                </a:lnTo>
                <a:lnTo>
                  <a:pt x="120" y="396"/>
                </a:lnTo>
                <a:lnTo>
                  <a:pt x="121" y="241"/>
                </a:lnTo>
                <a:lnTo>
                  <a:pt x="121" y="626"/>
                </a:lnTo>
                <a:lnTo>
                  <a:pt x="122" y="644"/>
                </a:lnTo>
                <a:lnTo>
                  <a:pt x="122" y="545"/>
                </a:lnTo>
                <a:lnTo>
                  <a:pt x="123" y="559"/>
                </a:lnTo>
                <a:lnTo>
                  <a:pt x="123" y="448"/>
                </a:lnTo>
                <a:lnTo>
                  <a:pt x="124" y="388"/>
                </a:lnTo>
                <a:lnTo>
                  <a:pt x="124" y="177"/>
                </a:lnTo>
                <a:lnTo>
                  <a:pt x="125" y="302"/>
                </a:lnTo>
                <a:lnTo>
                  <a:pt x="126" y="313"/>
                </a:lnTo>
                <a:lnTo>
                  <a:pt x="126" y="264"/>
                </a:lnTo>
                <a:lnTo>
                  <a:pt x="127" y="456"/>
                </a:lnTo>
                <a:lnTo>
                  <a:pt x="127" y="110"/>
                </a:lnTo>
                <a:lnTo>
                  <a:pt x="128" y="216"/>
                </a:lnTo>
                <a:lnTo>
                  <a:pt x="129" y="231"/>
                </a:lnTo>
                <a:lnTo>
                  <a:pt x="129" y="271"/>
                </a:lnTo>
                <a:lnTo>
                  <a:pt x="130" y="235"/>
                </a:lnTo>
                <a:lnTo>
                  <a:pt x="130" y="345"/>
                </a:lnTo>
                <a:lnTo>
                  <a:pt x="131" y="477"/>
                </a:lnTo>
                <a:lnTo>
                  <a:pt x="131" y="460"/>
                </a:lnTo>
                <a:lnTo>
                  <a:pt x="132" y="581"/>
                </a:lnTo>
                <a:lnTo>
                  <a:pt x="132" y="446"/>
                </a:lnTo>
                <a:lnTo>
                  <a:pt x="133" y="539"/>
                </a:lnTo>
                <a:lnTo>
                  <a:pt x="134" y="472"/>
                </a:lnTo>
                <a:lnTo>
                  <a:pt x="134" y="476"/>
                </a:lnTo>
                <a:lnTo>
                  <a:pt x="135" y="551"/>
                </a:lnTo>
                <a:lnTo>
                  <a:pt x="135" y="293"/>
                </a:lnTo>
                <a:lnTo>
                  <a:pt x="136" y="416"/>
                </a:lnTo>
                <a:lnTo>
                  <a:pt x="136" y="529"/>
                </a:lnTo>
                <a:lnTo>
                  <a:pt x="137" y="453"/>
                </a:lnTo>
                <a:lnTo>
                  <a:pt x="137" y="419"/>
                </a:lnTo>
                <a:lnTo>
                  <a:pt x="138" y="405"/>
                </a:lnTo>
                <a:lnTo>
                  <a:pt x="139" y="382"/>
                </a:lnTo>
                <a:lnTo>
                  <a:pt x="139" y="406"/>
                </a:lnTo>
                <a:lnTo>
                  <a:pt x="140" y="565"/>
                </a:lnTo>
                <a:lnTo>
                  <a:pt x="140" y="355"/>
                </a:lnTo>
                <a:lnTo>
                  <a:pt x="141" y="206"/>
                </a:lnTo>
                <a:lnTo>
                  <a:pt x="141" y="271"/>
                </a:lnTo>
                <a:lnTo>
                  <a:pt x="142" y="376"/>
                </a:lnTo>
                <a:lnTo>
                  <a:pt x="143" y="471"/>
                </a:lnTo>
                <a:lnTo>
                  <a:pt x="143" y="494"/>
                </a:lnTo>
                <a:lnTo>
                  <a:pt x="144" y="562"/>
                </a:lnTo>
                <a:lnTo>
                  <a:pt x="144" y="564"/>
                </a:lnTo>
                <a:lnTo>
                  <a:pt x="145" y="563"/>
                </a:lnTo>
                <a:lnTo>
                  <a:pt x="146" y="517"/>
                </a:lnTo>
                <a:lnTo>
                  <a:pt x="146" y="514"/>
                </a:lnTo>
                <a:lnTo>
                  <a:pt x="147" y="556"/>
                </a:lnTo>
                <a:lnTo>
                  <a:pt x="147" y="511"/>
                </a:lnTo>
                <a:lnTo>
                  <a:pt x="148" y="487"/>
                </a:lnTo>
                <a:lnTo>
                  <a:pt x="149" y="493"/>
                </a:lnTo>
                <a:lnTo>
                  <a:pt x="149" y="545"/>
                </a:lnTo>
                <a:lnTo>
                  <a:pt x="150" y="458"/>
                </a:lnTo>
                <a:lnTo>
                  <a:pt x="150" y="452"/>
                </a:lnTo>
                <a:lnTo>
                  <a:pt x="151" y="498"/>
                </a:lnTo>
                <a:lnTo>
                  <a:pt x="151" y="537"/>
                </a:lnTo>
                <a:lnTo>
                  <a:pt x="152" y="572"/>
                </a:lnTo>
                <a:lnTo>
                  <a:pt x="153" y="659"/>
                </a:lnTo>
                <a:lnTo>
                  <a:pt x="153" y="598"/>
                </a:lnTo>
                <a:lnTo>
                  <a:pt x="154" y="521"/>
                </a:lnTo>
                <a:lnTo>
                  <a:pt x="154" y="435"/>
                </a:lnTo>
                <a:lnTo>
                  <a:pt x="155" y="437"/>
                </a:lnTo>
                <a:lnTo>
                  <a:pt x="155" y="524"/>
                </a:lnTo>
                <a:lnTo>
                  <a:pt x="156" y="483"/>
                </a:lnTo>
                <a:lnTo>
                  <a:pt x="157" y="158"/>
                </a:lnTo>
                <a:lnTo>
                  <a:pt x="157" y="285"/>
                </a:lnTo>
                <a:lnTo>
                  <a:pt x="158" y="351"/>
                </a:lnTo>
                <a:lnTo>
                  <a:pt x="159" y="451"/>
                </a:lnTo>
                <a:lnTo>
                  <a:pt x="159" y="366"/>
                </a:lnTo>
                <a:lnTo>
                  <a:pt x="160" y="636"/>
                </a:lnTo>
                <a:lnTo>
                  <a:pt x="160" y="577"/>
                </a:lnTo>
                <a:lnTo>
                  <a:pt x="161" y="514"/>
                </a:lnTo>
                <a:lnTo>
                  <a:pt x="161" y="428"/>
                </a:lnTo>
                <a:lnTo>
                  <a:pt x="162" y="460"/>
                </a:lnTo>
                <a:lnTo>
                  <a:pt x="162" y="526"/>
                </a:lnTo>
                <a:lnTo>
                  <a:pt x="163" y="580"/>
                </a:lnTo>
                <a:lnTo>
                  <a:pt x="164" y="506"/>
                </a:lnTo>
                <a:lnTo>
                  <a:pt x="164" y="482"/>
                </a:lnTo>
                <a:lnTo>
                  <a:pt x="165" y="448"/>
                </a:lnTo>
                <a:lnTo>
                  <a:pt x="165" y="491"/>
                </a:lnTo>
                <a:lnTo>
                  <a:pt x="166" y="608"/>
                </a:lnTo>
                <a:lnTo>
                  <a:pt x="166" y="533"/>
                </a:lnTo>
                <a:lnTo>
                  <a:pt x="167" y="511"/>
                </a:lnTo>
                <a:lnTo>
                  <a:pt x="168" y="413"/>
                </a:lnTo>
                <a:lnTo>
                  <a:pt x="168" y="301"/>
                </a:lnTo>
                <a:lnTo>
                  <a:pt x="169" y="272"/>
                </a:lnTo>
                <a:lnTo>
                  <a:pt x="169" y="484"/>
                </a:lnTo>
                <a:lnTo>
                  <a:pt x="170" y="477"/>
                </a:lnTo>
                <a:lnTo>
                  <a:pt x="171" y="400"/>
                </a:lnTo>
                <a:lnTo>
                  <a:pt x="171" y="478"/>
                </a:lnTo>
                <a:lnTo>
                  <a:pt x="172" y="523"/>
                </a:lnTo>
                <a:lnTo>
                  <a:pt x="172" y="354"/>
                </a:lnTo>
                <a:lnTo>
                  <a:pt x="173" y="360"/>
                </a:lnTo>
                <a:lnTo>
                  <a:pt x="173" y="469"/>
                </a:lnTo>
                <a:lnTo>
                  <a:pt x="174" y="582"/>
                </a:lnTo>
                <a:lnTo>
                  <a:pt x="175" y="625"/>
                </a:lnTo>
                <a:lnTo>
                  <a:pt x="175" y="547"/>
                </a:lnTo>
                <a:lnTo>
                  <a:pt x="176" y="503"/>
                </a:lnTo>
                <a:lnTo>
                  <a:pt x="177" y="475"/>
                </a:lnTo>
                <a:lnTo>
                  <a:pt x="177" y="444"/>
                </a:lnTo>
                <a:lnTo>
                  <a:pt x="178" y="540"/>
                </a:lnTo>
                <a:lnTo>
                  <a:pt x="178" y="531"/>
                </a:lnTo>
                <a:lnTo>
                  <a:pt x="179" y="459"/>
                </a:lnTo>
                <a:lnTo>
                  <a:pt x="180" y="470"/>
                </a:lnTo>
                <a:lnTo>
                  <a:pt x="180" y="545"/>
                </a:lnTo>
                <a:lnTo>
                  <a:pt x="181" y="499"/>
                </a:lnTo>
                <a:lnTo>
                  <a:pt x="181" y="408"/>
                </a:lnTo>
                <a:lnTo>
                  <a:pt x="182" y="476"/>
                </a:lnTo>
                <a:lnTo>
                  <a:pt x="183" y="384"/>
                </a:lnTo>
                <a:lnTo>
                  <a:pt x="183" y="303"/>
                </a:lnTo>
                <a:lnTo>
                  <a:pt x="184" y="327"/>
                </a:lnTo>
                <a:lnTo>
                  <a:pt x="184" y="516"/>
                </a:lnTo>
                <a:lnTo>
                  <a:pt x="185" y="479"/>
                </a:lnTo>
                <a:lnTo>
                  <a:pt x="186" y="445"/>
                </a:lnTo>
                <a:lnTo>
                  <a:pt x="186" y="539"/>
                </a:lnTo>
                <a:lnTo>
                  <a:pt x="187" y="587"/>
                </a:lnTo>
                <a:lnTo>
                  <a:pt x="187" y="578"/>
                </a:lnTo>
                <a:lnTo>
                  <a:pt x="188" y="613"/>
                </a:lnTo>
                <a:lnTo>
                  <a:pt x="189" y="572"/>
                </a:lnTo>
                <a:lnTo>
                  <a:pt x="189" y="515"/>
                </a:lnTo>
                <a:lnTo>
                  <a:pt x="190" y="572"/>
                </a:lnTo>
                <a:lnTo>
                  <a:pt x="191" y="572"/>
                </a:lnTo>
                <a:lnTo>
                  <a:pt x="192" y="486"/>
                </a:lnTo>
                <a:lnTo>
                  <a:pt x="192" y="495"/>
                </a:lnTo>
                <a:lnTo>
                  <a:pt x="193" y="505"/>
                </a:lnTo>
                <a:lnTo>
                  <a:pt x="194" y="432"/>
                </a:lnTo>
                <a:lnTo>
                  <a:pt x="194" y="461"/>
                </a:lnTo>
                <a:lnTo>
                  <a:pt x="195" y="462"/>
                </a:lnTo>
                <a:lnTo>
                  <a:pt x="196" y="472"/>
                </a:lnTo>
                <a:lnTo>
                  <a:pt x="196" y="460"/>
                </a:lnTo>
                <a:lnTo>
                  <a:pt x="197" y="550"/>
                </a:lnTo>
                <a:lnTo>
                  <a:pt x="198" y="534"/>
                </a:lnTo>
                <a:lnTo>
                  <a:pt x="198" y="502"/>
                </a:lnTo>
                <a:lnTo>
                  <a:pt x="199" y="525"/>
                </a:lnTo>
                <a:lnTo>
                  <a:pt x="200" y="458"/>
                </a:lnTo>
                <a:lnTo>
                  <a:pt x="200" y="480"/>
                </a:lnTo>
                <a:lnTo>
                  <a:pt x="201" y="469"/>
                </a:lnTo>
                <a:lnTo>
                  <a:pt x="202" y="450"/>
                </a:lnTo>
                <a:lnTo>
                  <a:pt x="202" y="394"/>
                </a:lnTo>
                <a:lnTo>
                  <a:pt x="203" y="417"/>
                </a:lnTo>
                <a:lnTo>
                  <a:pt x="204" y="395"/>
                </a:lnTo>
                <a:lnTo>
                  <a:pt x="205" y="471"/>
                </a:lnTo>
                <a:lnTo>
                  <a:pt x="205" y="539"/>
                </a:lnTo>
                <a:lnTo>
                  <a:pt x="206" y="478"/>
                </a:lnTo>
                <a:lnTo>
                  <a:pt x="207" y="473"/>
                </a:lnTo>
                <a:lnTo>
                  <a:pt x="207" y="504"/>
                </a:lnTo>
                <a:lnTo>
                  <a:pt x="208" y="408"/>
                </a:lnTo>
                <a:lnTo>
                  <a:pt x="208" y="401"/>
                </a:lnTo>
                <a:lnTo>
                  <a:pt x="209" y="373"/>
                </a:lnTo>
                <a:lnTo>
                  <a:pt x="210" y="296"/>
                </a:lnTo>
                <a:lnTo>
                  <a:pt x="210" y="293"/>
                </a:lnTo>
                <a:lnTo>
                  <a:pt x="211" y="346"/>
                </a:lnTo>
                <a:lnTo>
                  <a:pt x="212" y="214"/>
                </a:lnTo>
                <a:lnTo>
                  <a:pt x="212" y="194"/>
                </a:lnTo>
                <a:lnTo>
                  <a:pt x="213" y="112"/>
                </a:lnTo>
                <a:lnTo>
                  <a:pt x="213" y="105"/>
                </a:lnTo>
                <a:lnTo>
                  <a:pt x="214" y="0"/>
                </a:lnTo>
                <a:lnTo>
                  <a:pt x="215" y="226"/>
                </a:lnTo>
                <a:lnTo>
                  <a:pt x="215" y="327"/>
                </a:lnTo>
                <a:lnTo>
                  <a:pt x="216" y="482"/>
                </a:lnTo>
                <a:lnTo>
                  <a:pt x="216" y="457"/>
                </a:lnTo>
                <a:lnTo>
                  <a:pt x="217" y="354"/>
                </a:lnTo>
                <a:lnTo>
                  <a:pt x="217" y="420"/>
                </a:lnTo>
                <a:lnTo>
                  <a:pt x="218" y="475"/>
                </a:lnTo>
                <a:lnTo>
                  <a:pt x="218" y="440"/>
                </a:lnTo>
                <a:lnTo>
                  <a:pt x="219" y="498"/>
                </a:lnTo>
                <a:lnTo>
                  <a:pt x="219" y="506"/>
                </a:lnTo>
                <a:lnTo>
                  <a:pt x="220" y="502"/>
                </a:lnTo>
                <a:lnTo>
                  <a:pt x="221" y="503"/>
                </a:lnTo>
                <a:lnTo>
                  <a:pt x="221" y="536"/>
                </a:lnTo>
                <a:lnTo>
                  <a:pt x="222" y="502"/>
                </a:lnTo>
                <a:lnTo>
                  <a:pt x="222" y="525"/>
                </a:lnTo>
                <a:lnTo>
                  <a:pt x="223" y="538"/>
                </a:lnTo>
                <a:lnTo>
                  <a:pt x="224" y="559"/>
                </a:lnTo>
                <a:lnTo>
                  <a:pt x="224" y="586"/>
                </a:lnTo>
                <a:lnTo>
                  <a:pt x="225" y="513"/>
                </a:lnTo>
                <a:lnTo>
                  <a:pt x="226" y="495"/>
                </a:lnTo>
                <a:lnTo>
                  <a:pt x="226" y="615"/>
                </a:lnTo>
                <a:lnTo>
                  <a:pt x="227" y="617"/>
                </a:lnTo>
                <a:lnTo>
                  <a:pt x="227" y="649"/>
                </a:lnTo>
                <a:lnTo>
                  <a:pt x="228" y="637"/>
                </a:lnTo>
                <a:lnTo>
                  <a:pt x="229" y="594"/>
                </a:lnTo>
                <a:lnTo>
                  <a:pt x="229" y="535"/>
                </a:lnTo>
                <a:lnTo>
                  <a:pt x="230" y="558"/>
                </a:lnTo>
                <a:lnTo>
                  <a:pt x="231" y="562"/>
                </a:lnTo>
                <a:lnTo>
                  <a:pt x="232" y="645"/>
                </a:lnTo>
                <a:lnTo>
                  <a:pt x="232" y="648"/>
                </a:lnTo>
                <a:lnTo>
                  <a:pt x="233" y="587"/>
                </a:lnTo>
                <a:lnTo>
                  <a:pt x="233" y="623"/>
                </a:lnTo>
                <a:lnTo>
                  <a:pt x="234" y="647"/>
                </a:lnTo>
                <a:lnTo>
                  <a:pt x="235" y="684"/>
                </a:lnTo>
                <a:lnTo>
                  <a:pt x="235" y="673"/>
                </a:lnTo>
                <a:lnTo>
                  <a:pt x="236" y="690"/>
                </a:lnTo>
                <a:lnTo>
                  <a:pt x="237" y="686"/>
                </a:lnTo>
                <a:lnTo>
                  <a:pt x="238" y="705"/>
                </a:lnTo>
                <a:lnTo>
                  <a:pt x="238" y="685"/>
                </a:lnTo>
                <a:lnTo>
                  <a:pt x="239" y="708"/>
                </a:lnTo>
                <a:lnTo>
                  <a:pt x="240" y="700"/>
                </a:lnTo>
                <a:lnTo>
                  <a:pt x="241" y="722"/>
                </a:lnTo>
                <a:lnTo>
                  <a:pt x="241" y="661"/>
                </a:lnTo>
                <a:lnTo>
                  <a:pt x="242" y="643"/>
                </a:lnTo>
                <a:lnTo>
                  <a:pt x="242" y="657"/>
                </a:lnTo>
                <a:lnTo>
                  <a:pt x="243" y="564"/>
                </a:lnTo>
                <a:lnTo>
                  <a:pt x="244" y="611"/>
                </a:lnTo>
                <a:lnTo>
                  <a:pt x="244" y="618"/>
                </a:lnTo>
                <a:lnTo>
                  <a:pt x="245" y="658"/>
                </a:lnTo>
                <a:lnTo>
                  <a:pt x="246" y="641"/>
                </a:lnTo>
                <a:lnTo>
                  <a:pt x="247" y="595"/>
                </a:lnTo>
                <a:lnTo>
                  <a:pt x="247" y="613"/>
                </a:lnTo>
                <a:lnTo>
                  <a:pt x="248" y="590"/>
                </a:lnTo>
                <a:lnTo>
                  <a:pt x="249" y="597"/>
                </a:lnTo>
                <a:lnTo>
                  <a:pt x="249" y="636"/>
                </a:lnTo>
                <a:lnTo>
                  <a:pt x="250" y="596"/>
                </a:lnTo>
                <a:lnTo>
                  <a:pt x="250" y="547"/>
                </a:lnTo>
                <a:lnTo>
                  <a:pt x="251" y="587"/>
                </a:lnTo>
                <a:lnTo>
                  <a:pt x="252" y="589"/>
                </a:lnTo>
                <a:lnTo>
                  <a:pt x="253" y="577"/>
                </a:lnTo>
                <a:lnTo>
                  <a:pt x="253" y="596"/>
                </a:lnTo>
                <a:lnTo>
                  <a:pt x="254" y="594"/>
                </a:lnTo>
                <a:lnTo>
                  <a:pt x="254" y="600"/>
                </a:lnTo>
                <a:lnTo>
                  <a:pt x="255" y="619"/>
                </a:lnTo>
                <a:lnTo>
                  <a:pt x="256" y="589"/>
                </a:lnTo>
                <a:lnTo>
                  <a:pt x="256" y="594"/>
                </a:lnTo>
                <a:lnTo>
                  <a:pt x="257" y="604"/>
                </a:lnTo>
                <a:lnTo>
                  <a:pt x="257" y="604"/>
                </a:lnTo>
                <a:lnTo>
                  <a:pt x="258" y="597"/>
                </a:lnTo>
                <a:lnTo>
                  <a:pt x="258" y="608"/>
                </a:lnTo>
                <a:lnTo>
                  <a:pt x="259" y="647"/>
                </a:lnTo>
                <a:lnTo>
                  <a:pt x="259" y="660"/>
                </a:lnTo>
                <a:lnTo>
                  <a:pt x="260" y="659"/>
                </a:lnTo>
                <a:lnTo>
                  <a:pt x="260" y="682"/>
                </a:lnTo>
                <a:lnTo>
                  <a:pt x="261" y="716"/>
                </a:lnTo>
                <a:lnTo>
                  <a:pt x="262" y="709"/>
                </a:lnTo>
                <a:lnTo>
                  <a:pt x="263" y="685"/>
                </a:lnTo>
                <a:lnTo>
                  <a:pt x="263" y="645"/>
                </a:lnTo>
                <a:lnTo>
                  <a:pt x="264" y="640"/>
                </a:lnTo>
                <a:lnTo>
                  <a:pt x="265" y="678"/>
                </a:lnTo>
                <a:lnTo>
                  <a:pt x="266" y="744"/>
                </a:lnTo>
                <a:lnTo>
                  <a:pt x="266" y="748"/>
                </a:lnTo>
                <a:lnTo>
                  <a:pt x="267" y="733"/>
                </a:lnTo>
                <a:lnTo>
                  <a:pt x="268" y="738"/>
                </a:lnTo>
                <a:lnTo>
                  <a:pt x="268" y="681"/>
                </a:lnTo>
                <a:lnTo>
                  <a:pt x="269" y="665"/>
                </a:lnTo>
                <a:lnTo>
                  <a:pt x="270" y="611"/>
                </a:lnTo>
                <a:lnTo>
                  <a:pt x="270" y="554"/>
                </a:lnTo>
                <a:lnTo>
                  <a:pt x="271" y="617"/>
                </a:lnTo>
                <a:lnTo>
                  <a:pt x="272" y="631"/>
                </a:lnTo>
                <a:lnTo>
                  <a:pt x="273" y="653"/>
                </a:lnTo>
                <a:lnTo>
                  <a:pt x="273" y="624"/>
                </a:lnTo>
                <a:lnTo>
                  <a:pt x="274" y="621"/>
                </a:lnTo>
                <a:lnTo>
                  <a:pt x="275" y="626"/>
                </a:lnTo>
                <a:lnTo>
                  <a:pt x="276" y="596"/>
                </a:lnTo>
                <a:lnTo>
                  <a:pt x="276" y="618"/>
                </a:lnTo>
                <a:lnTo>
                  <a:pt x="277" y="572"/>
                </a:lnTo>
                <a:lnTo>
                  <a:pt x="278" y="559"/>
                </a:lnTo>
                <a:lnTo>
                  <a:pt x="278" y="588"/>
                </a:lnTo>
                <a:lnTo>
                  <a:pt x="279" y="660"/>
                </a:lnTo>
                <a:lnTo>
                  <a:pt x="280" y="595"/>
                </a:lnTo>
                <a:lnTo>
                  <a:pt x="281" y="591"/>
                </a:lnTo>
                <a:lnTo>
                  <a:pt x="281" y="622"/>
                </a:lnTo>
                <a:lnTo>
                  <a:pt x="282" y="621"/>
                </a:lnTo>
                <a:lnTo>
                  <a:pt x="283" y="553"/>
                </a:lnTo>
                <a:lnTo>
                  <a:pt x="283" y="583"/>
                </a:lnTo>
                <a:lnTo>
                  <a:pt x="284" y="577"/>
                </a:lnTo>
                <a:lnTo>
                  <a:pt x="285" y="539"/>
                </a:lnTo>
                <a:lnTo>
                  <a:pt x="285" y="587"/>
                </a:lnTo>
                <a:lnTo>
                  <a:pt x="286" y="593"/>
                </a:lnTo>
                <a:lnTo>
                  <a:pt x="287" y="522"/>
                </a:lnTo>
                <a:lnTo>
                  <a:pt x="288" y="511"/>
                </a:lnTo>
                <a:lnTo>
                  <a:pt x="288" y="678"/>
                </a:lnTo>
                <a:lnTo>
                  <a:pt x="289" y="700"/>
                </a:lnTo>
                <a:lnTo>
                  <a:pt x="290" y="468"/>
                </a:lnTo>
                <a:lnTo>
                  <a:pt x="290" y="394"/>
                </a:lnTo>
                <a:lnTo>
                  <a:pt x="291" y="363"/>
                </a:lnTo>
                <a:lnTo>
                  <a:pt x="292" y="419"/>
                </a:lnTo>
                <a:lnTo>
                  <a:pt x="292" y="411"/>
                </a:lnTo>
                <a:lnTo>
                  <a:pt x="293" y="525"/>
                </a:lnTo>
                <a:lnTo>
                  <a:pt x="294" y="492"/>
                </a:lnTo>
                <a:lnTo>
                  <a:pt x="295" y="523"/>
                </a:lnTo>
                <a:lnTo>
                  <a:pt x="295" y="521"/>
                </a:lnTo>
                <a:lnTo>
                  <a:pt x="296" y="528"/>
                </a:lnTo>
                <a:lnTo>
                  <a:pt x="296" y="571"/>
                </a:lnTo>
                <a:lnTo>
                  <a:pt x="297" y="625"/>
                </a:lnTo>
                <a:lnTo>
                  <a:pt x="298" y="595"/>
                </a:lnTo>
                <a:lnTo>
                  <a:pt x="298" y="527"/>
                </a:lnTo>
                <a:lnTo>
                  <a:pt x="299" y="523"/>
                </a:lnTo>
                <a:lnTo>
                  <a:pt x="300" y="572"/>
                </a:lnTo>
                <a:lnTo>
                  <a:pt x="301" y="604"/>
                </a:lnTo>
                <a:lnTo>
                  <a:pt x="301" y="555"/>
                </a:lnTo>
                <a:lnTo>
                  <a:pt x="302" y="578"/>
                </a:lnTo>
                <a:lnTo>
                  <a:pt x="303" y="500"/>
                </a:lnTo>
                <a:lnTo>
                  <a:pt x="303" y="551"/>
                </a:lnTo>
                <a:lnTo>
                  <a:pt x="304" y="569"/>
                </a:lnTo>
                <a:lnTo>
                  <a:pt x="305" y="545"/>
                </a:lnTo>
                <a:lnTo>
                  <a:pt x="306" y="523"/>
                </a:lnTo>
                <a:lnTo>
                  <a:pt x="306" y="560"/>
                </a:lnTo>
                <a:lnTo>
                  <a:pt x="307" y="564"/>
                </a:lnTo>
                <a:lnTo>
                  <a:pt x="308" y="621"/>
                </a:lnTo>
                <a:lnTo>
                  <a:pt x="308" y="543"/>
                </a:lnTo>
                <a:lnTo>
                  <a:pt x="309" y="552"/>
                </a:lnTo>
                <a:lnTo>
                  <a:pt x="309" y="581"/>
                </a:lnTo>
                <a:lnTo>
                  <a:pt x="310" y="570"/>
                </a:lnTo>
                <a:lnTo>
                  <a:pt x="311" y="659"/>
                </a:lnTo>
                <a:lnTo>
                  <a:pt x="311" y="649"/>
                </a:lnTo>
                <a:lnTo>
                  <a:pt x="312" y="554"/>
                </a:lnTo>
                <a:lnTo>
                  <a:pt x="313" y="569"/>
                </a:lnTo>
                <a:lnTo>
                  <a:pt x="314" y="535"/>
                </a:lnTo>
                <a:lnTo>
                  <a:pt x="315" y="520"/>
                </a:lnTo>
                <a:lnTo>
                  <a:pt x="315" y="561"/>
                </a:lnTo>
                <a:lnTo>
                  <a:pt x="316" y="581"/>
                </a:lnTo>
                <a:lnTo>
                  <a:pt x="316" y="655"/>
                </a:lnTo>
                <a:lnTo>
                  <a:pt x="317" y="588"/>
                </a:lnTo>
                <a:lnTo>
                  <a:pt x="318" y="662"/>
                </a:lnTo>
                <a:lnTo>
                  <a:pt x="318" y="714"/>
                </a:lnTo>
                <a:lnTo>
                  <a:pt x="319" y="647"/>
                </a:lnTo>
                <a:lnTo>
                  <a:pt x="320" y="557"/>
                </a:lnTo>
                <a:lnTo>
                  <a:pt x="320" y="468"/>
                </a:lnTo>
                <a:lnTo>
                  <a:pt x="321" y="354"/>
                </a:lnTo>
                <a:lnTo>
                  <a:pt x="322" y="352"/>
                </a:lnTo>
                <a:lnTo>
                  <a:pt x="322" y="405"/>
                </a:lnTo>
                <a:lnTo>
                  <a:pt x="323" y="458"/>
                </a:lnTo>
                <a:lnTo>
                  <a:pt x="324" y="583"/>
                </a:lnTo>
                <a:lnTo>
                  <a:pt x="325" y="656"/>
                </a:lnTo>
                <a:lnTo>
                  <a:pt x="325" y="649"/>
                </a:lnTo>
                <a:lnTo>
                  <a:pt x="326" y="532"/>
                </a:lnTo>
                <a:lnTo>
                  <a:pt x="326" y="502"/>
                </a:lnTo>
                <a:lnTo>
                  <a:pt x="327" y="543"/>
                </a:lnTo>
                <a:lnTo>
                  <a:pt x="328" y="600"/>
                </a:lnTo>
                <a:lnTo>
                  <a:pt x="328" y="538"/>
                </a:lnTo>
                <a:lnTo>
                  <a:pt x="329" y="584"/>
                </a:lnTo>
                <a:lnTo>
                  <a:pt x="330" y="571"/>
                </a:lnTo>
                <a:lnTo>
                  <a:pt x="331" y="692"/>
                </a:lnTo>
                <a:lnTo>
                  <a:pt x="331" y="686"/>
                </a:lnTo>
                <a:lnTo>
                  <a:pt x="332" y="664"/>
                </a:lnTo>
                <a:lnTo>
                  <a:pt x="333" y="674"/>
                </a:lnTo>
                <a:lnTo>
                  <a:pt x="333" y="690"/>
                </a:lnTo>
                <a:lnTo>
                  <a:pt x="334" y="602"/>
                </a:lnTo>
                <a:lnTo>
                  <a:pt x="335" y="588"/>
                </a:lnTo>
                <a:lnTo>
                  <a:pt x="335" y="605"/>
                </a:lnTo>
                <a:lnTo>
                  <a:pt x="336" y="531"/>
                </a:lnTo>
                <a:lnTo>
                  <a:pt x="337" y="511"/>
                </a:lnTo>
                <a:lnTo>
                  <a:pt x="338" y="518"/>
                </a:lnTo>
                <a:lnTo>
                  <a:pt x="338" y="536"/>
                </a:lnTo>
                <a:lnTo>
                  <a:pt x="339" y="542"/>
                </a:lnTo>
                <a:lnTo>
                  <a:pt x="340" y="562"/>
                </a:lnTo>
                <a:lnTo>
                  <a:pt x="340" y="488"/>
                </a:lnTo>
                <a:lnTo>
                  <a:pt x="341" y="517"/>
                </a:lnTo>
                <a:lnTo>
                  <a:pt x="342" y="574"/>
                </a:lnTo>
                <a:lnTo>
                  <a:pt x="342" y="530"/>
                </a:lnTo>
                <a:lnTo>
                  <a:pt x="343" y="525"/>
                </a:lnTo>
                <a:lnTo>
                  <a:pt x="344" y="423"/>
                </a:lnTo>
                <a:lnTo>
                  <a:pt x="344" y="435"/>
                </a:lnTo>
                <a:lnTo>
                  <a:pt x="345" y="538"/>
                </a:lnTo>
                <a:lnTo>
                  <a:pt x="346" y="606"/>
                </a:lnTo>
                <a:lnTo>
                  <a:pt x="346" y="661"/>
                </a:lnTo>
                <a:lnTo>
                  <a:pt x="347" y="635"/>
                </a:lnTo>
                <a:lnTo>
                  <a:pt x="348" y="611"/>
                </a:lnTo>
                <a:lnTo>
                  <a:pt x="348" y="656"/>
                </a:lnTo>
                <a:lnTo>
                  <a:pt x="349" y="581"/>
                </a:lnTo>
                <a:lnTo>
                  <a:pt x="350" y="612"/>
                </a:lnTo>
                <a:lnTo>
                  <a:pt x="350" y="612"/>
                </a:lnTo>
                <a:lnTo>
                  <a:pt x="351" y="581"/>
                </a:lnTo>
                <a:lnTo>
                  <a:pt x="352" y="550"/>
                </a:lnTo>
                <a:lnTo>
                  <a:pt x="352" y="511"/>
                </a:lnTo>
                <a:lnTo>
                  <a:pt x="353" y="264"/>
                </a:lnTo>
                <a:lnTo>
                  <a:pt x="354" y="365"/>
                </a:lnTo>
                <a:lnTo>
                  <a:pt x="354" y="434"/>
                </a:lnTo>
                <a:lnTo>
                  <a:pt x="355" y="494"/>
                </a:lnTo>
                <a:lnTo>
                  <a:pt x="356" y="535"/>
                </a:lnTo>
                <a:lnTo>
                  <a:pt x="356" y="524"/>
                </a:lnTo>
                <a:lnTo>
                  <a:pt x="357" y="455"/>
                </a:lnTo>
                <a:lnTo>
                  <a:pt x="358" y="530"/>
                </a:lnTo>
                <a:lnTo>
                  <a:pt x="358" y="520"/>
                </a:lnTo>
                <a:lnTo>
                  <a:pt x="359" y="620"/>
                </a:lnTo>
                <a:lnTo>
                  <a:pt x="360" y="566"/>
                </a:lnTo>
                <a:lnTo>
                  <a:pt x="361" y="586"/>
                </a:lnTo>
                <a:lnTo>
                  <a:pt x="361" y="557"/>
                </a:lnTo>
                <a:lnTo>
                  <a:pt x="362" y="608"/>
                </a:lnTo>
                <a:lnTo>
                  <a:pt x="362" y="592"/>
                </a:lnTo>
                <a:lnTo>
                  <a:pt x="363" y="579"/>
                </a:lnTo>
                <a:lnTo>
                  <a:pt x="364" y="545"/>
                </a:lnTo>
                <a:lnTo>
                  <a:pt x="364" y="529"/>
                </a:lnTo>
                <a:lnTo>
                  <a:pt x="365" y="530"/>
                </a:lnTo>
                <a:lnTo>
                  <a:pt x="366" y="575"/>
                </a:lnTo>
                <a:lnTo>
                  <a:pt x="366" y="513"/>
                </a:lnTo>
                <a:lnTo>
                  <a:pt x="367" y="497"/>
                </a:lnTo>
                <a:lnTo>
                  <a:pt x="368" y="516"/>
                </a:lnTo>
                <a:lnTo>
                  <a:pt x="368" y="504"/>
                </a:lnTo>
                <a:lnTo>
                  <a:pt x="369" y="527"/>
                </a:lnTo>
                <a:lnTo>
                  <a:pt x="370" y="541"/>
                </a:lnTo>
                <a:lnTo>
                  <a:pt x="371" y="560"/>
                </a:lnTo>
                <a:lnTo>
                  <a:pt x="371" y="532"/>
                </a:lnTo>
                <a:lnTo>
                  <a:pt x="372" y="579"/>
                </a:lnTo>
                <a:lnTo>
                  <a:pt x="373" y="567"/>
                </a:lnTo>
                <a:lnTo>
                  <a:pt x="373" y="603"/>
                </a:lnTo>
                <a:lnTo>
                  <a:pt x="374" y="568"/>
                </a:lnTo>
                <a:lnTo>
                  <a:pt x="374" y="563"/>
                </a:lnTo>
                <a:lnTo>
                  <a:pt x="375" y="622"/>
                </a:lnTo>
                <a:lnTo>
                  <a:pt x="376" y="636"/>
                </a:lnTo>
                <a:lnTo>
                  <a:pt x="376" y="567"/>
                </a:lnTo>
                <a:lnTo>
                  <a:pt x="377" y="604"/>
                </a:lnTo>
                <a:lnTo>
                  <a:pt x="378" y="527"/>
                </a:lnTo>
                <a:lnTo>
                  <a:pt x="378" y="543"/>
                </a:lnTo>
                <a:lnTo>
                  <a:pt x="379" y="533"/>
                </a:lnTo>
                <a:lnTo>
                  <a:pt x="379" y="606"/>
                </a:lnTo>
                <a:lnTo>
                  <a:pt x="380" y="585"/>
                </a:lnTo>
                <a:lnTo>
                  <a:pt x="381" y="497"/>
                </a:lnTo>
                <a:lnTo>
                  <a:pt x="381" y="601"/>
                </a:lnTo>
                <a:lnTo>
                  <a:pt x="382" y="513"/>
                </a:lnTo>
                <a:lnTo>
                  <a:pt x="383" y="549"/>
                </a:lnTo>
                <a:lnTo>
                  <a:pt x="383" y="646"/>
                </a:lnTo>
                <a:lnTo>
                  <a:pt x="384" y="555"/>
                </a:lnTo>
                <a:lnTo>
                  <a:pt x="385" y="456"/>
                </a:lnTo>
                <a:lnTo>
                  <a:pt x="385" y="506"/>
                </a:lnTo>
                <a:lnTo>
                  <a:pt x="386" y="643"/>
                </a:lnTo>
                <a:lnTo>
                  <a:pt x="386" y="635"/>
                </a:lnTo>
                <a:lnTo>
                  <a:pt x="387" y="625"/>
                </a:lnTo>
                <a:lnTo>
                  <a:pt x="388" y="650"/>
                </a:lnTo>
                <a:lnTo>
                  <a:pt x="388" y="619"/>
                </a:lnTo>
                <a:lnTo>
                  <a:pt x="389" y="560"/>
                </a:lnTo>
                <a:lnTo>
                  <a:pt x="390" y="530"/>
                </a:lnTo>
                <a:lnTo>
                  <a:pt x="390" y="555"/>
                </a:lnTo>
                <a:lnTo>
                  <a:pt x="391" y="550"/>
                </a:lnTo>
                <a:lnTo>
                  <a:pt x="391" y="488"/>
                </a:lnTo>
                <a:lnTo>
                  <a:pt x="392" y="531"/>
                </a:lnTo>
                <a:lnTo>
                  <a:pt x="393" y="614"/>
                </a:lnTo>
                <a:lnTo>
                  <a:pt x="393" y="579"/>
                </a:lnTo>
                <a:lnTo>
                  <a:pt x="394" y="476"/>
                </a:lnTo>
                <a:lnTo>
                  <a:pt x="395" y="511"/>
                </a:lnTo>
                <a:lnTo>
                  <a:pt x="396" y="485"/>
                </a:lnTo>
                <a:lnTo>
                  <a:pt x="396" y="515"/>
                </a:lnTo>
                <a:lnTo>
                  <a:pt x="397" y="508"/>
                </a:lnTo>
                <a:lnTo>
                  <a:pt x="398" y="462"/>
                </a:lnTo>
                <a:lnTo>
                  <a:pt x="399" y="538"/>
                </a:lnTo>
                <a:lnTo>
                  <a:pt x="399" y="565"/>
                </a:lnTo>
                <a:lnTo>
                  <a:pt x="400" y="580"/>
                </a:lnTo>
                <a:lnTo>
                  <a:pt x="401" y="527"/>
                </a:lnTo>
                <a:lnTo>
                  <a:pt x="401" y="492"/>
                </a:lnTo>
                <a:lnTo>
                  <a:pt x="402" y="446"/>
                </a:lnTo>
                <a:lnTo>
                  <a:pt x="403" y="485"/>
                </a:lnTo>
                <a:lnTo>
                  <a:pt x="403" y="566"/>
                </a:lnTo>
                <a:lnTo>
                  <a:pt x="404" y="583"/>
                </a:lnTo>
                <a:lnTo>
                  <a:pt x="405" y="553"/>
                </a:lnTo>
                <a:lnTo>
                  <a:pt x="406" y="553"/>
                </a:lnTo>
                <a:lnTo>
                  <a:pt x="406" y="580"/>
                </a:lnTo>
                <a:lnTo>
                  <a:pt x="407" y="610"/>
                </a:lnTo>
                <a:lnTo>
                  <a:pt x="408" y="600"/>
                </a:lnTo>
                <a:lnTo>
                  <a:pt x="409" y="472"/>
                </a:lnTo>
                <a:lnTo>
                  <a:pt x="409" y="467"/>
                </a:lnTo>
                <a:lnTo>
                  <a:pt x="410" y="562"/>
                </a:lnTo>
                <a:lnTo>
                  <a:pt x="411" y="604"/>
                </a:lnTo>
                <a:lnTo>
                  <a:pt x="411" y="591"/>
                </a:lnTo>
                <a:lnTo>
                  <a:pt x="412" y="589"/>
                </a:lnTo>
                <a:lnTo>
                  <a:pt x="413" y="555"/>
                </a:lnTo>
                <a:lnTo>
                  <a:pt x="413" y="531"/>
                </a:lnTo>
                <a:lnTo>
                  <a:pt x="414" y="508"/>
                </a:lnTo>
                <a:lnTo>
                  <a:pt x="415" y="471"/>
                </a:lnTo>
                <a:lnTo>
                  <a:pt x="416" y="444"/>
                </a:lnTo>
                <a:lnTo>
                  <a:pt x="416" y="400"/>
                </a:lnTo>
                <a:lnTo>
                  <a:pt x="417" y="454"/>
                </a:lnTo>
                <a:lnTo>
                  <a:pt x="418" y="519"/>
                </a:lnTo>
                <a:lnTo>
                  <a:pt x="418" y="450"/>
                </a:lnTo>
                <a:lnTo>
                  <a:pt x="419" y="395"/>
                </a:lnTo>
                <a:lnTo>
                  <a:pt x="420" y="459"/>
                </a:lnTo>
                <a:lnTo>
                  <a:pt x="420" y="496"/>
                </a:lnTo>
                <a:lnTo>
                  <a:pt x="421" y="576"/>
                </a:lnTo>
                <a:lnTo>
                  <a:pt x="422" y="545"/>
                </a:lnTo>
                <a:lnTo>
                  <a:pt x="422" y="399"/>
                </a:lnTo>
                <a:lnTo>
                  <a:pt x="423" y="464"/>
                </a:lnTo>
                <a:lnTo>
                  <a:pt x="424" y="535"/>
                </a:lnTo>
                <a:lnTo>
                  <a:pt x="425" y="465"/>
                </a:lnTo>
                <a:lnTo>
                  <a:pt x="425" y="377"/>
                </a:lnTo>
                <a:lnTo>
                  <a:pt x="426" y="374"/>
                </a:lnTo>
                <a:lnTo>
                  <a:pt x="427" y="374"/>
                </a:lnTo>
                <a:lnTo>
                  <a:pt x="427" y="443"/>
                </a:lnTo>
                <a:lnTo>
                  <a:pt x="428" y="504"/>
                </a:lnTo>
                <a:lnTo>
                  <a:pt x="429" y="495"/>
                </a:lnTo>
                <a:lnTo>
                  <a:pt x="429" y="469"/>
                </a:lnTo>
                <a:lnTo>
                  <a:pt x="430" y="369"/>
                </a:lnTo>
                <a:lnTo>
                  <a:pt x="431" y="424"/>
                </a:lnTo>
                <a:lnTo>
                  <a:pt x="431" y="377"/>
                </a:lnTo>
                <a:lnTo>
                  <a:pt x="432" y="513"/>
                </a:lnTo>
                <a:lnTo>
                  <a:pt x="433" y="468"/>
                </a:lnTo>
                <a:lnTo>
                  <a:pt x="433" y="454"/>
                </a:lnTo>
                <a:lnTo>
                  <a:pt x="434" y="538"/>
                </a:lnTo>
                <a:lnTo>
                  <a:pt x="435" y="656"/>
                </a:lnTo>
                <a:lnTo>
                  <a:pt x="435" y="630"/>
                </a:lnTo>
                <a:lnTo>
                  <a:pt x="436" y="631"/>
                </a:lnTo>
                <a:lnTo>
                  <a:pt x="437" y="661"/>
                </a:lnTo>
                <a:lnTo>
                  <a:pt x="437" y="666"/>
                </a:lnTo>
                <a:lnTo>
                  <a:pt x="438" y="636"/>
                </a:lnTo>
                <a:lnTo>
                  <a:pt x="439" y="605"/>
                </a:lnTo>
                <a:lnTo>
                  <a:pt x="439" y="607"/>
                </a:lnTo>
                <a:lnTo>
                  <a:pt x="440" y="575"/>
                </a:lnTo>
                <a:lnTo>
                  <a:pt x="441" y="549"/>
                </a:lnTo>
                <a:lnTo>
                  <a:pt x="441" y="677"/>
                </a:lnTo>
                <a:lnTo>
                  <a:pt x="442" y="696"/>
                </a:lnTo>
                <a:lnTo>
                  <a:pt x="443" y="723"/>
                </a:lnTo>
                <a:lnTo>
                  <a:pt x="443" y="677"/>
                </a:lnTo>
                <a:lnTo>
                  <a:pt x="444" y="686"/>
                </a:lnTo>
                <a:lnTo>
                  <a:pt x="444" y="606"/>
                </a:lnTo>
                <a:lnTo>
                  <a:pt x="445" y="464"/>
                </a:lnTo>
                <a:lnTo>
                  <a:pt x="445" y="485"/>
                </a:lnTo>
                <a:lnTo>
                  <a:pt x="446" y="434"/>
                </a:lnTo>
                <a:lnTo>
                  <a:pt x="447" y="404"/>
                </a:lnTo>
                <a:lnTo>
                  <a:pt x="448" y="378"/>
                </a:lnTo>
                <a:lnTo>
                  <a:pt x="448" y="502"/>
                </a:lnTo>
                <a:lnTo>
                  <a:pt x="449" y="489"/>
                </a:lnTo>
                <a:lnTo>
                  <a:pt x="450" y="400"/>
                </a:lnTo>
                <a:lnTo>
                  <a:pt x="450" y="392"/>
                </a:lnTo>
                <a:lnTo>
                  <a:pt x="451" y="399"/>
                </a:lnTo>
                <a:lnTo>
                  <a:pt x="452" y="453"/>
                </a:lnTo>
                <a:lnTo>
                  <a:pt x="453" y="509"/>
                </a:lnTo>
                <a:lnTo>
                  <a:pt x="453" y="475"/>
                </a:lnTo>
                <a:lnTo>
                  <a:pt x="454" y="395"/>
                </a:lnTo>
                <a:lnTo>
                  <a:pt x="455" y="456"/>
                </a:lnTo>
                <a:lnTo>
                  <a:pt x="455" y="500"/>
                </a:lnTo>
                <a:lnTo>
                  <a:pt x="456" y="504"/>
                </a:lnTo>
                <a:lnTo>
                  <a:pt x="457" y="565"/>
                </a:lnTo>
                <a:lnTo>
                  <a:pt x="457" y="640"/>
                </a:lnTo>
                <a:lnTo>
                  <a:pt x="458" y="665"/>
                </a:lnTo>
                <a:lnTo>
                  <a:pt x="459" y="634"/>
                </a:lnTo>
                <a:lnTo>
                  <a:pt x="459" y="634"/>
                </a:lnTo>
                <a:lnTo>
                  <a:pt x="460" y="581"/>
                </a:lnTo>
                <a:lnTo>
                  <a:pt x="461" y="638"/>
                </a:lnTo>
                <a:lnTo>
                  <a:pt x="461" y="657"/>
                </a:lnTo>
                <a:lnTo>
                  <a:pt x="462" y="692"/>
                </a:lnTo>
                <a:lnTo>
                  <a:pt x="463" y="684"/>
                </a:lnTo>
                <a:lnTo>
                  <a:pt x="464" y="646"/>
                </a:lnTo>
                <a:lnTo>
                  <a:pt x="464" y="576"/>
                </a:lnTo>
                <a:lnTo>
                  <a:pt x="465" y="537"/>
                </a:lnTo>
                <a:lnTo>
                  <a:pt x="466" y="665"/>
                </a:lnTo>
                <a:lnTo>
                  <a:pt x="466" y="679"/>
                </a:lnTo>
                <a:lnTo>
                  <a:pt x="467" y="661"/>
                </a:lnTo>
                <a:lnTo>
                  <a:pt x="467" y="437"/>
                </a:lnTo>
                <a:lnTo>
                  <a:pt x="468" y="378"/>
                </a:lnTo>
                <a:lnTo>
                  <a:pt x="469" y="416"/>
                </a:lnTo>
                <a:lnTo>
                  <a:pt x="469" y="417"/>
                </a:lnTo>
                <a:lnTo>
                  <a:pt x="470" y="426"/>
                </a:lnTo>
                <a:lnTo>
                  <a:pt x="471" y="470"/>
                </a:lnTo>
                <a:lnTo>
                  <a:pt x="471" y="425"/>
                </a:lnTo>
                <a:lnTo>
                  <a:pt x="472" y="471"/>
                </a:lnTo>
                <a:lnTo>
                  <a:pt x="473" y="551"/>
                </a:lnTo>
                <a:lnTo>
                  <a:pt x="473" y="507"/>
                </a:lnTo>
                <a:lnTo>
                  <a:pt x="474" y="496"/>
                </a:lnTo>
                <a:lnTo>
                  <a:pt x="475" y="605"/>
                </a:lnTo>
                <a:lnTo>
                  <a:pt x="476" y="552"/>
                </a:lnTo>
                <a:lnTo>
                  <a:pt x="476" y="611"/>
                </a:lnTo>
                <a:lnTo>
                  <a:pt x="477" y="625"/>
                </a:lnTo>
                <a:lnTo>
                  <a:pt x="478" y="568"/>
                </a:lnTo>
                <a:lnTo>
                  <a:pt x="478" y="618"/>
                </a:lnTo>
                <a:lnTo>
                  <a:pt x="479" y="697"/>
                </a:lnTo>
                <a:lnTo>
                  <a:pt x="480" y="700"/>
                </a:lnTo>
                <a:lnTo>
                  <a:pt x="480" y="642"/>
                </a:lnTo>
                <a:lnTo>
                  <a:pt x="481" y="561"/>
                </a:lnTo>
                <a:lnTo>
                  <a:pt x="482" y="595"/>
                </a:lnTo>
                <a:lnTo>
                  <a:pt x="482" y="613"/>
                </a:lnTo>
                <a:lnTo>
                  <a:pt x="483" y="653"/>
                </a:lnTo>
                <a:lnTo>
                  <a:pt x="483" y="611"/>
                </a:lnTo>
                <a:lnTo>
                  <a:pt x="484" y="552"/>
                </a:lnTo>
                <a:lnTo>
                  <a:pt x="485" y="507"/>
                </a:lnTo>
                <a:lnTo>
                  <a:pt x="485" y="480"/>
                </a:lnTo>
                <a:lnTo>
                  <a:pt x="486" y="613"/>
                </a:lnTo>
                <a:lnTo>
                  <a:pt x="486" y="599"/>
                </a:lnTo>
                <a:lnTo>
                  <a:pt x="487" y="605"/>
                </a:lnTo>
                <a:lnTo>
                  <a:pt x="488" y="569"/>
                </a:lnTo>
                <a:lnTo>
                  <a:pt x="488" y="559"/>
                </a:lnTo>
                <a:lnTo>
                  <a:pt x="489" y="554"/>
                </a:lnTo>
                <a:lnTo>
                  <a:pt x="490" y="556"/>
                </a:lnTo>
                <a:lnTo>
                  <a:pt x="490" y="577"/>
                </a:lnTo>
                <a:lnTo>
                  <a:pt x="491" y="570"/>
                </a:lnTo>
                <a:lnTo>
                  <a:pt x="492" y="508"/>
                </a:lnTo>
                <a:lnTo>
                  <a:pt x="492" y="530"/>
                </a:lnTo>
                <a:lnTo>
                  <a:pt x="493" y="515"/>
                </a:lnTo>
                <a:lnTo>
                  <a:pt x="494" y="483"/>
                </a:lnTo>
                <a:lnTo>
                  <a:pt x="494" y="478"/>
                </a:lnTo>
                <a:lnTo>
                  <a:pt x="495" y="505"/>
                </a:lnTo>
                <a:lnTo>
                  <a:pt x="495" y="434"/>
                </a:lnTo>
                <a:lnTo>
                  <a:pt x="496" y="478"/>
                </a:lnTo>
                <a:lnTo>
                  <a:pt x="497" y="541"/>
                </a:lnTo>
                <a:lnTo>
                  <a:pt x="497" y="541"/>
                </a:lnTo>
                <a:lnTo>
                  <a:pt x="498" y="461"/>
                </a:lnTo>
                <a:lnTo>
                  <a:pt x="499" y="431"/>
                </a:lnTo>
                <a:lnTo>
                  <a:pt x="500" y="477"/>
                </a:lnTo>
                <a:lnTo>
                  <a:pt x="500" y="566"/>
                </a:lnTo>
                <a:lnTo>
                  <a:pt x="501" y="528"/>
                </a:lnTo>
                <a:lnTo>
                  <a:pt x="502" y="423"/>
                </a:lnTo>
                <a:lnTo>
                  <a:pt x="503" y="458"/>
                </a:lnTo>
                <a:lnTo>
                  <a:pt x="503" y="481"/>
                </a:lnTo>
                <a:lnTo>
                  <a:pt x="504" y="511"/>
                </a:lnTo>
                <a:lnTo>
                  <a:pt x="505" y="351"/>
                </a:lnTo>
                <a:lnTo>
                  <a:pt x="505" y="415"/>
                </a:lnTo>
                <a:lnTo>
                  <a:pt x="506" y="469"/>
                </a:lnTo>
                <a:lnTo>
                  <a:pt x="507" y="471"/>
                </a:lnTo>
                <a:lnTo>
                  <a:pt x="507" y="546"/>
                </a:lnTo>
                <a:lnTo>
                  <a:pt x="508" y="576"/>
                </a:lnTo>
                <a:lnTo>
                  <a:pt x="509" y="600"/>
                </a:lnTo>
                <a:lnTo>
                  <a:pt x="509" y="613"/>
                </a:lnTo>
                <a:lnTo>
                  <a:pt x="510" y="614"/>
                </a:lnTo>
                <a:lnTo>
                  <a:pt x="511" y="565"/>
                </a:lnTo>
                <a:lnTo>
                  <a:pt x="511" y="599"/>
                </a:lnTo>
                <a:lnTo>
                  <a:pt x="512" y="519"/>
                </a:lnTo>
                <a:lnTo>
                  <a:pt x="513" y="526"/>
                </a:lnTo>
                <a:lnTo>
                  <a:pt x="513" y="585"/>
                </a:lnTo>
                <a:lnTo>
                  <a:pt x="514" y="552"/>
                </a:lnTo>
                <a:lnTo>
                  <a:pt x="515" y="582"/>
                </a:lnTo>
                <a:lnTo>
                  <a:pt x="515" y="624"/>
                </a:lnTo>
                <a:lnTo>
                  <a:pt x="516" y="563"/>
                </a:lnTo>
                <a:lnTo>
                  <a:pt x="517" y="562"/>
                </a:lnTo>
                <a:lnTo>
                  <a:pt x="517" y="581"/>
                </a:lnTo>
                <a:lnTo>
                  <a:pt x="518" y="571"/>
                </a:lnTo>
                <a:lnTo>
                  <a:pt x="519" y="567"/>
                </a:lnTo>
                <a:lnTo>
                  <a:pt x="519" y="541"/>
                </a:lnTo>
                <a:lnTo>
                  <a:pt x="520" y="518"/>
                </a:lnTo>
                <a:lnTo>
                  <a:pt x="520" y="558"/>
                </a:lnTo>
                <a:lnTo>
                  <a:pt x="521" y="598"/>
                </a:lnTo>
                <a:lnTo>
                  <a:pt x="522" y="568"/>
                </a:lnTo>
                <a:lnTo>
                  <a:pt x="522" y="653"/>
                </a:lnTo>
                <a:lnTo>
                  <a:pt x="523" y="634"/>
                </a:lnTo>
                <a:lnTo>
                  <a:pt x="524" y="658"/>
                </a:lnTo>
                <a:lnTo>
                  <a:pt x="524" y="635"/>
                </a:lnTo>
                <a:lnTo>
                  <a:pt x="525" y="648"/>
                </a:lnTo>
                <a:lnTo>
                  <a:pt x="525" y="646"/>
                </a:lnTo>
                <a:lnTo>
                  <a:pt x="526" y="650"/>
                </a:lnTo>
                <a:lnTo>
                  <a:pt x="527" y="609"/>
                </a:lnTo>
                <a:lnTo>
                  <a:pt x="528" y="652"/>
                </a:lnTo>
                <a:lnTo>
                  <a:pt x="528" y="679"/>
                </a:lnTo>
                <a:lnTo>
                  <a:pt x="529" y="582"/>
                </a:lnTo>
                <a:lnTo>
                  <a:pt x="530" y="397"/>
                </a:lnTo>
                <a:lnTo>
                  <a:pt x="531" y="466"/>
                </a:lnTo>
                <a:lnTo>
                  <a:pt x="531" y="542"/>
                </a:lnTo>
                <a:lnTo>
                  <a:pt x="532" y="413"/>
                </a:lnTo>
                <a:lnTo>
                  <a:pt x="533" y="457"/>
                </a:lnTo>
                <a:lnTo>
                  <a:pt x="533" y="419"/>
                </a:lnTo>
                <a:lnTo>
                  <a:pt x="534" y="462"/>
                </a:lnTo>
                <a:lnTo>
                  <a:pt x="535" y="416"/>
                </a:lnTo>
                <a:lnTo>
                  <a:pt x="535" y="515"/>
                </a:lnTo>
                <a:lnTo>
                  <a:pt x="536" y="512"/>
                </a:lnTo>
                <a:lnTo>
                  <a:pt x="537" y="456"/>
                </a:lnTo>
                <a:lnTo>
                  <a:pt x="537" y="506"/>
                </a:lnTo>
                <a:lnTo>
                  <a:pt x="538" y="540"/>
                </a:lnTo>
                <a:lnTo>
                  <a:pt x="538" y="538"/>
                </a:lnTo>
                <a:lnTo>
                  <a:pt x="539" y="476"/>
                </a:lnTo>
                <a:lnTo>
                  <a:pt x="540" y="415"/>
                </a:lnTo>
                <a:lnTo>
                  <a:pt x="541" y="451"/>
                </a:lnTo>
                <a:lnTo>
                  <a:pt x="541" y="436"/>
                </a:lnTo>
                <a:lnTo>
                  <a:pt x="542" y="537"/>
                </a:lnTo>
                <a:lnTo>
                  <a:pt x="542" y="546"/>
                </a:lnTo>
                <a:lnTo>
                  <a:pt x="543" y="482"/>
                </a:lnTo>
                <a:lnTo>
                  <a:pt x="544" y="540"/>
                </a:lnTo>
                <a:lnTo>
                  <a:pt x="545" y="524"/>
                </a:lnTo>
                <a:lnTo>
                  <a:pt x="545" y="584"/>
                </a:lnTo>
                <a:lnTo>
                  <a:pt x="546" y="649"/>
                </a:lnTo>
                <a:lnTo>
                  <a:pt x="547" y="605"/>
                </a:lnTo>
                <a:lnTo>
                  <a:pt x="548" y="620"/>
                </a:lnTo>
                <a:lnTo>
                  <a:pt x="548" y="616"/>
                </a:lnTo>
                <a:lnTo>
                  <a:pt x="549" y="628"/>
                </a:lnTo>
                <a:lnTo>
                  <a:pt x="549" y="643"/>
                </a:lnTo>
                <a:lnTo>
                  <a:pt x="550" y="545"/>
                </a:lnTo>
                <a:lnTo>
                  <a:pt x="551" y="615"/>
                </a:lnTo>
                <a:lnTo>
                  <a:pt x="551" y="594"/>
                </a:lnTo>
                <a:lnTo>
                  <a:pt x="552" y="631"/>
                </a:lnTo>
                <a:lnTo>
                  <a:pt x="553" y="636"/>
                </a:lnTo>
                <a:lnTo>
                  <a:pt x="554" y="664"/>
                </a:lnTo>
                <a:lnTo>
                  <a:pt x="554" y="644"/>
                </a:lnTo>
                <a:lnTo>
                  <a:pt x="555" y="592"/>
                </a:lnTo>
                <a:lnTo>
                  <a:pt x="555" y="591"/>
                </a:lnTo>
                <a:lnTo>
                  <a:pt x="556" y="510"/>
                </a:lnTo>
                <a:lnTo>
                  <a:pt x="557" y="492"/>
                </a:lnTo>
                <a:lnTo>
                  <a:pt x="557" y="436"/>
                </a:lnTo>
                <a:lnTo>
                  <a:pt x="558" y="438"/>
                </a:lnTo>
                <a:lnTo>
                  <a:pt x="559" y="510"/>
                </a:lnTo>
                <a:lnTo>
                  <a:pt x="559" y="487"/>
                </a:lnTo>
                <a:lnTo>
                  <a:pt x="560" y="435"/>
                </a:lnTo>
                <a:lnTo>
                  <a:pt x="561" y="385"/>
                </a:lnTo>
                <a:lnTo>
                  <a:pt x="561" y="488"/>
                </a:lnTo>
                <a:lnTo>
                  <a:pt x="562" y="578"/>
                </a:lnTo>
                <a:lnTo>
                  <a:pt x="563" y="629"/>
                </a:lnTo>
                <a:lnTo>
                  <a:pt x="564" y="585"/>
                </a:lnTo>
                <a:lnTo>
                  <a:pt x="564" y="608"/>
                </a:lnTo>
                <a:lnTo>
                  <a:pt x="565" y="600"/>
                </a:lnTo>
                <a:lnTo>
                  <a:pt x="566" y="625"/>
                </a:lnTo>
                <a:lnTo>
                  <a:pt x="566" y="638"/>
                </a:lnTo>
                <a:lnTo>
                  <a:pt x="567" y="636"/>
                </a:lnTo>
                <a:lnTo>
                  <a:pt x="568" y="562"/>
                </a:lnTo>
                <a:lnTo>
                  <a:pt x="568" y="501"/>
                </a:lnTo>
                <a:lnTo>
                  <a:pt x="569" y="650"/>
                </a:lnTo>
                <a:lnTo>
                  <a:pt x="570" y="683"/>
                </a:lnTo>
                <a:lnTo>
                  <a:pt x="570" y="633"/>
                </a:lnTo>
                <a:lnTo>
                  <a:pt x="571" y="613"/>
                </a:lnTo>
                <a:lnTo>
                  <a:pt x="571" y="594"/>
                </a:lnTo>
                <a:lnTo>
                  <a:pt x="572" y="576"/>
                </a:lnTo>
                <a:lnTo>
                  <a:pt x="573" y="625"/>
                </a:lnTo>
                <a:lnTo>
                  <a:pt x="573" y="610"/>
                </a:lnTo>
                <a:lnTo>
                  <a:pt x="574" y="569"/>
                </a:lnTo>
                <a:lnTo>
                  <a:pt x="574" y="436"/>
                </a:lnTo>
                <a:lnTo>
                  <a:pt x="575" y="401"/>
                </a:lnTo>
                <a:lnTo>
                  <a:pt x="576" y="499"/>
                </a:lnTo>
                <a:lnTo>
                  <a:pt x="576" y="483"/>
                </a:lnTo>
                <a:lnTo>
                  <a:pt x="577" y="547"/>
                </a:lnTo>
                <a:lnTo>
                  <a:pt x="578" y="562"/>
                </a:lnTo>
                <a:lnTo>
                  <a:pt x="578" y="419"/>
                </a:lnTo>
                <a:lnTo>
                  <a:pt x="579" y="119"/>
                </a:lnTo>
                <a:lnTo>
                  <a:pt x="579" y="371"/>
                </a:lnTo>
                <a:lnTo>
                  <a:pt x="580" y="272"/>
                </a:lnTo>
                <a:lnTo>
                  <a:pt x="581" y="286"/>
                </a:lnTo>
                <a:lnTo>
                  <a:pt x="582" y="334"/>
                </a:lnTo>
                <a:lnTo>
                  <a:pt x="582" y="350"/>
                </a:lnTo>
                <a:lnTo>
                  <a:pt x="583" y="332"/>
                </a:lnTo>
                <a:lnTo>
                  <a:pt x="584" y="440"/>
                </a:lnTo>
                <a:lnTo>
                  <a:pt x="584" y="275"/>
                </a:lnTo>
                <a:lnTo>
                  <a:pt x="585" y="224"/>
                </a:lnTo>
                <a:lnTo>
                  <a:pt x="586" y="397"/>
                </a:lnTo>
                <a:lnTo>
                  <a:pt x="587" y="406"/>
                </a:lnTo>
                <a:lnTo>
                  <a:pt x="587" y="317"/>
                </a:lnTo>
                <a:lnTo>
                  <a:pt x="588" y="263"/>
                </a:lnTo>
                <a:lnTo>
                  <a:pt x="589" y="290"/>
                </a:lnTo>
                <a:lnTo>
                  <a:pt x="589" y="304"/>
                </a:lnTo>
                <a:lnTo>
                  <a:pt x="590" y="426"/>
                </a:lnTo>
                <a:lnTo>
                  <a:pt x="590" y="487"/>
                </a:lnTo>
                <a:lnTo>
                  <a:pt x="591" y="562"/>
                </a:lnTo>
                <a:lnTo>
                  <a:pt x="592" y="533"/>
                </a:lnTo>
                <a:lnTo>
                  <a:pt x="592" y="556"/>
                </a:lnTo>
                <a:lnTo>
                  <a:pt x="593" y="549"/>
                </a:lnTo>
                <a:lnTo>
                  <a:pt x="594" y="626"/>
                </a:lnTo>
                <a:lnTo>
                  <a:pt x="594" y="612"/>
                </a:lnTo>
                <a:lnTo>
                  <a:pt x="595" y="650"/>
                </a:lnTo>
                <a:lnTo>
                  <a:pt x="596" y="635"/>
                </a:lnTo>
                <a:lnTo>
                  <a:pt x="596" y="660"/>
                </a:lnTo>
                <a:lnTo>
                  <a:pt x="597" y="635"/>
                </a:lnTo>
                <a:lnTo>
                  <a:pt x="598" y="556"/>
                </a:lnTo>
                <a:lnTo>
                  <a:pt x="598" y="655"/>
                </a:lnTo>
                <a:lnTo>
                  <a:pt x="599" y="587"/>
                </a:lnTo>
                <a:lnTo>
                  <a:pt x="599" y="469"/>
                </a:lnTo>
                <a:lnTo>
                  <a:pt x="600" y="642"/>
                </a:lnTo>
                <a:lnTo>
                  <a:pt x="601" y="539"/>
                </a:lnTo>
                <a:lnTo>
                  <a:pt x="601" y="512"/>
                </a:lnTo>
                <a:lnTo>
                  <a:pt x="602" y="435"/>
                </a:lnTo>
                <a:lnTo>
                  <a:pt x="602" y="503"/>
                </a:lnTo>
                <a:lnTo>
                  <a:pt x="603" y="450"/>
                </a:lnTo>
                <a:lnTo>
                  <a:pt x="604" y="508"/>
                </a:lnTo>
                <a:lnTo>
                  <a:pt x="604" y="505"/>
                </a:lnTo>
                <a:lnTo>
                  <a:pt x="605" y="552"/>
                </a:lnTo>
                <a:lnTo>
                  <a:pt x="606" y="457"/>
                </a:lnTo>
                <a:lnTo>
                  <a:pt x="607" y="454"/>
                </a:lnTo>
                <a:lnTo>
                  <a:pt x="607" y="523"/>
                </a:lnTo>
                <a:lnTo>
                  <a:pt x="608" y="615"/>
                </a:lnTo>
                <a:lnTo>
                  <a:pt x="609" y="521"/>
                </a:lnTo>
                <a:lnTo>
                  <a:pt x="609" y="499"/>
                </a:lnTo>
                <a:lnTo>
                  <a:pt x="610" y="520"/>
                </a:lnTo>
                <a:lnTo>
                  <a:pt x="611" y="568"/>
                </a:lnTo>
                <a:lnTo>
                  <a:pt x="611" y="574"/>
                </a:lnTo>
                <a:lnTo>
                  <a:pt x="612" y="517"/>
                </a:lnTo>
                <a:lnTo>
                  <a:pt x="613" y="437"/>
                </a:lnTo>
                <a:lnTo>
                  <a:pt x="613" y="522"/>
                </a:lnTo>
                <a:lnTo>
                  <a:pt x="614" y="588"/>
                </a:lnTo>
                <a:lnTo>
                  <a:pt x="615" y="619"/>
                </a:lnTo>
                <a:lnTo>
                  <a:pt x="615" y="577"/>
                </a:lnTo>
                <a:lnTo>
                  <a:pt x="616" y="667"/>
                </a:lnTo>
                <a:lnTo>
                  <a:pt x="617" y="670"/>
                </a:lnTo>
                <a:lnTo>
                  <a:pt x="617" y="628"/>
                </a:lnTo>
                <a:lnTo>
                  <a:pt x="618" y="698"/>
                </a:lnTo>
                <a:lnTo>
                  <a:pt x="619" y="617"/>
                </a:lnTo>
                <a:lnTo>
                  <a:pt x="619" y="500"/>
                </a:lnTo>
                <a:lnTo>
                  <a:pt x="620" y="558"/>
                </a:lnTo>
                <a:lnTo>
                  <a:pt x="621" y="592"/>
                </a:lnTo>
                <a:lnTo>
                  <a:pt x="621" y="516"/>
                </a:lnTo>
                <a:lnTo>
                  <a:pt x="622" y="515"/>
                </a:lnTo>
                <a:lnTo>
                  <a:pt x="622" y="434"/>
                </a:lnTo>
                <a:lnTo>
                  <a:pt x="623" y="379"/>
                </a:lnTo>
                <a:lnTo>
                  <a:pt x="624" y="434"/>
                </a:lnTo>
                <a:lnTo>
                  <a:pt x="624" y="461"/>
                </a:lnTo>
                <a:lnTo>
                  <a:pt x="625" y="508"/>
                </a:lnTo>
                <a:lnTo>
                  <a:pt x="626" y="449"/>
                </a:lnTo>
                <a:lnTo>
                  <a:pt x="627" y="447"/>
                </a:lnTo>
                <a:lnTo>
                  <a:pt x="627" y="568"/>
                </a:lnTo>
                <a:lnTo>
                  <a:pt x="628" y="554"/>
                </a:lnTo>
                <a:lnTo>
                  <a:pt x="628" y="590"/>
                </a:lnTo>
                <a:lnTo>
                  <a:pt x="629" y="542"/>
                </a:lnTo>
                <a:lnTo>
                  <a:pt x="630" y="487"/>
                </a:lnTo>
                <a:lnTo>
                  <a:pt x="630" y="562"/>
                </a:lnTo>
                <a:lnTo>
                  <a:pt x="631" y="559"/>
                </a:lnTo>
                <a:lnTo>
                  <a:pt x="632" y="585"/>
                </a:lnTo>
                <a:lnTo>
                  <a:pt x="633" y="545"/>
                </a:lnTo>
                <a:lnTo>
                  <a:pt x="633" y="364"/>
                </a:lnTo>
                <a:lnTo>
                  <a:pt x="634" y="494"/>
                </a:lnTo>
                <a:lnTo>
                  <a:pt x="635" y="567"/>
                </a:lnTo>
                <a:lnTo>
                  <a:pt x="635" y="634"/>
                </a:lnTo>
                <a:lnTo>
                  <a:pt x="636" y="703"/>
                </a:lnTo>
                <a:lnTo>
                  <a:pt x="637" y="660"/>
                </a:lnTo>
                <a:lnTo>
                  <a:pt x="637" y="537"/>
                </a:lnTo>
                <a:lnTo>
                  <a:pt x="638" y="559"/>
                </a:lnTo>
                <a:lnTo>
                  <a:pt x="638" y="596"/>
                </a:lnTo>
                <a:lnTo>
                  <a:pt x="639" y="596"/>
                </a:lnTo>
                <a:lnTo>
                  <a:pt x="640" y="542"/>
                </a:lnTo>
                <a:lnTo>
                  <a:pt x="640" y="572"/>
                </a:lnTo>
                <a:lnTo>
                  <a:pt x="641" y="648"/>
                </a:lnTo>
                <a:lnTo>
                  <a:pt x="641" y="581"/>
                </a:lnTo>
                <a:lnTo>
                  <a:pt x="642" y="545"/>
                </a:lnTo>
                <a:lnTo>
                  <a:pt x="643" y="602"/>
                </a:lnTo>
                <a:lnTo>
                  <a:pt x="644" y="545"/>
                </a:lnTo>
                <a:lnTo>
                  <a:pt x="644" y="521"/>
                </a:lnTo>
                <a:lnTo>
                  <a:pt x="645" y="672"/>
                </a:lnTo>
                <a:lnTo>
                  <a:pt x="645" y="633"/>
                </a:lnTo>
                <a:lnTo>
                  <a:pt x="646" y="676"/>
                </a:lnTo>
                <a:lnTo>
                  <a:pt x="647" y="658"/>
                </a:lnTo>
                <a:lnTo>
                  <a:pt x="648" y="551"/>
                </a:lnTo>
                <a:lnTo>
                  <a:pt x="648" y="555"/>
                </a:lnTo>
                <a:lnTo>
                  <a:pt x="649" y="542"/>
                </a:lnTo>
                <a:lnTo>
                  <a:pt x="649" y="623"/>
                </a:lnTo>
                <a:lnTo>
                  <a:pt x="650" y="578"/>
                </a:lnTo>
                <a:lnTo>
                  <a:pt x="651" y="650"/>
                </a:lnTo>
                <a:lnTo>
                  <a:pt x="651" y="618"/>
                </a:lnTo>
                <a:lnTo>
                  <a:pt x="652" y="637"/>
                </a:lnTo>
                <a:lnTo>
                  <a:pt x="653" y="511"/>
                </a:lnTo>
                <a:lnTo>
                  <a:pt x="653" y="558"/>
                </a:lnTo>
                <a:lnTo>
                  <a:pt x="654" y="604"/>
                </a:lnTo>
                <a:lnTo>
                  <a:pt x="654" y="563"/>
                </a:lnTo>
                <a:lnTo>
                  <a:pt x="655" y="448"/>
                </a:lnTo>
                <a:lnTo>
                  <a:pt x="656" y="520"/>
                </a:lnTo>
                <a:lnTo>
                  <a:pt x="656" y="582"/>
                </a:lnTo>
                <a:lnTo>
                  <a:pt x="657" y="474"/>
                </a:lnTo>
                <a:lnTo>
                  <a:pt x="658" y="528"/>
                </a:lnTo>
                <a:lnTo>
                  <a:pt x="658" y="476"/>
                </a:lnTo>
                <a:lnTo>
                  <a:pt x="659" y="349"/>
                </a:lnTo>
                <a:lnTo>
                  <a:pt x="659" y="474"/>
                </a:lnTo>
                <a:lnTo>
                  <a:pt x="660" y="391"/>
                </a:lnTo>
                <a:lnTo>
                  <a:pt x="661" y="305"/>
                </a:lnTo>
                <a:lnTo>
                  <a:pt x="661" y="345"/>
                </a:lnTo>
                <a:lnTo>
                  <a:pt x="662" y="516"/>
                </a:lnTo>
                <a:lnTo>
                  <a:pt x="662" y="551"/>
                </a:lnTo>
                <a:lnTo>
                  <a:pt x="663" y="531"/>
                </a:lnTo>
                <a:lnTo>
                  <a:pt x="664" y="548"/>
                </a:lnTo>
                <a:lnTo>
                  <a:pt x="664" y="339"/>
                </a:lnTo>
                <a:lnTo>
                  <a:pt x="665" y="285"/>
                </a:lnTo>
                <a:lnTo>
                  <a:pt x="666" y="460"/>
                </a:lnTo>
                <a:lnTo>
                  <a:pt x="666" y="536"/>
                </a:lnTo>
                <a:lnTo>
                  <a:pt x="667" y="427"/>
                </a:lnTo>
                <a:lnTo>
                  <a:pt x="668" y="375"/>
                </a:lnTo>
                <a:lnTo>
                  <a:pt x="668" y="402"/>
                </a:lnTo>
                <a:lnTo>
                  <a:pt x="669" y="486"/>
                </a:lnTo>
                <a:lnTo>
                  <a:pt x="670" y="541"/>
                </a:lnTo>
                <a:lnTo>
                  <a:pt x="670" y="485"/>
                </a:lnTo>
                <a:lnTo>
                  <a:pt x="671" y="436"/>
                </a:lnTo>
                <a:lnTo>
                  <a:pt x="672" y="453"/>
                </a:lnTo>
                <a:lnTo>
                  <a:pt x="672" y="536"/>
                </a:lnTo>
                <a:lnTo>
                  <a:pt x="673" y="505"/>
                </a:lnTo>
                <a:lnTo>
                  <a:pt x="673" y="413"/>
                </a:lnTo>
                <a:lnTo>
                  <a:pt x="674" y="152"/>
                </a:lnTo>
                <a:lnTo>
                  <a:pt x="675" y="170"/>
                </a:lnTo>
                <a:lnTo>
                  <a:pt x="675" y="337"/>
                </a:lnTo>
                <a:lnTo>
                  <a:pt x="676" y="371"/>
                </a:lnTo>
                <a:lnTo>
                  <a:pt x="676" y="404"/>
                </a:lnTo>
                <a:lnTo>
                  <a:pt x="677" y="474"/>
                </a:lnTo>
                <a:lnTo>
                  <a:pt x="677" y="502"/>
                </a:lnTo>
                <a:lnTo>
                  <a:pt x="678" y="449"/>
                </a:lnTo>
                <a:lnTo>
                  <a:pt x="679" y="436"/>
                </a:lnTo>
                <a:lnTo>
                  <a:pt x="679" y="204"/>
                </a:lnTo>
                <a:lnTo>
                  <a:pt x="680" y="181"/>
                </a:lnTo>
                <a:lnTo>
                  <a:pt x="680" y="395"/>
                </a:lnTo>
                <a:lnTo>
                  <a:pt x="681" y="320"/>
                </a:lnTo>
                <a:lnTo>
                  <a:pt x="682" y="117"/>
                </a:lnTo>
                <a:lnTo>
                  <a:pt x="682" y="162"/>
                </a:lnTo>
                <a:lnTo>
                  <a:pt x="683" y="297"/>
                </a:lnTo>
                <a:lnTo>
                  <a:pt x="683" y="284"/>
                </a:lnTo>
                <a:lnTo>
                  <a:pt x="684" y="376"/>
                </a:lnTo>
                <a:lnTo>
                  <a:pt x="685" y="244"/>
                </a:lnTo>
                <a:lnTo>
                  <a:pt x="686" y="195"/>
                </a:lnTo>
                <a:lnTo>
                  <a:pt x="686" y="220"/>
                </a:lnTo>
                <a:lnTo>
                  <a:pt x="687" y="381"/>
                </a:lnTo>
                <a:lnTo>
                  <a:pt x="688" y="204"/>
                </a:lnTo>
                <a:lnTo>
                  <a:pt x="688" y="39"/>
                </a:lnTo>
                <a:lnTo>
                  <a:pt x="689" y="94"/>
                </a:lnTo>
                <a:lnTo>
                  <a:pt x="689" y="195"/>
                </a:lnTo>
                <a:lnTo>
                  <a:pt x="690" y="224"/>
                </a:lnTo>
                <a:lnTo>
                  <a:pt x="691" y="442"/>
                </a:lnTo>
                <a:lnTo>
                  <a:pt x="691" y="386"/>
                </a:lnTo>
                <a:lnTo>
                  <a:pt x="692" y="298"/>
                </a:lnTo>
                <a:lnTo>
                  <a:pt x="693" y="354"/>
                </a:lnTo>
                <a:lnTo>
                  <a:pt x="693" y="434"/>
                </a:lnTo>
                <a:lnTo>
                  <a:pt x="694" y="330"/>
                </a:lnTo>
                <a:lnTo>
                  <a:pt x="695" y="360"/>
                </a:lnTo>
                <a:lnTo>
                  <a:pt x="696" y="250"/>
                </a:lnTo>
                <a:lnTo>
                  <a:pt x="696" y="175"/>
                </a:lnTo>
                <a:lnTo>
                  <a:pt x="697" y="263"/>
                </a:lnTo>
                <a:lnTo>
                  <a:pt x="698" y="435"/>
                </a:lnTo>
                <a:lnTo>
                  <a:pt x="698" y="385"/>
                </a:lnTo>
                <a:lnTo>
                  <a:pt x="699" y="350"/>
                </a:lnTo>
                <a:lnTo>
                  <a:pt x="699" y="317"/>
                </a:lnTo>
                <a:lnTo>
                  <a:pt x="700" y="340"/>
                </a:lnTo>
                <a:lnTo>
                  <a:pt x="700" y="221"/>
                </a:lnTo>
                <a:lnTo>
                  <a:pt x="701" y="318"/>
                </a:lnTo>
                <a:lnTo>
                  <a:pt x="702" y="467"/>
                </a:lnTo>
                <a:lnTo>
                  <a:pt x="702" y="363"/>
                </a:lnTo>
                <a:lnTo>
                  <a:pt x="703" y="281"/>
                </a:lnTo>
                <a:lnTo>
                  <a:pt x="704" y="372"/>
                </a:lnTo>
                <a:lnTo>
                  <a:pt x="704" y="459"/>
                </a:lnTo>
                <a:lnTo>
                  <a:pt x="705" y="462"/>
                </a:lnTo>
                <a:lnTo>
                  <a:pt x="706" y="474"/>
                </a:lnTo>
                <a:lnTo>
                  <a:pt x="706" y="291"/>
                </a:lnTo>
                <a:lnTo>
                  <a:pt x="707" y="177"/>
                </a:lnTo>
                <a:lnTo>
                  <a:pt x="708" y="347"/>
                </a:lnTo>
                <a:lnTo>
                  <a:pt x="708" y="444"/>
                </a:lnTo>
                <a:lnTo>
                  <a:pt x="709" y="475"/>
                </a:lnTo>
                <a:lnTo>
                  <a:pt x="710" y="387"/>
                </a:lnTo>
                <a:lnTo>
                  <a:pt x="710" y="457"/>
                </a:lnTo>
                <a:lnTo>
                  <a:pt x="711" y="537"/>
                </a:lnTo>
                <a:lnTo>
                  <a:pt x="712" y="655"/>
                </a:lnTo>
                <a:lnTo>
                  <a:pt x="713" y="530"/>
                </a:lnTo>
                <a:lnTo>
                  <a:pt x="713" y="474"/>
                </a:lnTo>
                <a:lnTo>
                  <a:pt x="714" y="530"/>
                </a:lnTo>
                <a:lnTo>
                  <a:pt x="715" y="577"/>
                </a:lnTo>
                <a:lnTo>
                  <a:pt x="716" y="594"/>
                </a:lnTo>
                <a:lnTo>
                  <a:pt x="716" y="528"/>
                </a:lnTo>
                <a:lnTo>
                  <a:pt x="717" y="389"/>
                </a:lnTo>
                <a:lnTo>
                  <a:pt x="718" y="517"/>
                </a:lnTo>
                <a:lnTo>
                  <a:pt x="718" y="567"/>
                </a:lnTo>
                <a:lnTo>
                  <a:pt x="719" y="620"/>
                </a:lnTo>
                <a:lnTo>
                  <a:pt x="720" y="514"/>
                </a:lnTo>
                <a:lnTo>
                  <a:pt x="721" y="432"/>
                </a:lnTo>
                <a:lnTo>
                  <a:pt x="721" y="540"/>
                </a:lnTo>
                <a:lnTo>
                  <a:pt x="722" y="619"/>
                </a:lnTo>
                <a:lnTo>
                  <a:pt x="723" y="615"/>
                </a:lnTo>
                <a:lnTo>
                  <a:pt x="724" y="590"/>
                </a:lnTo>
                <a:lnTo>
                  <a:pt x="724" y="613"/>
                </a:lnTo>
                <a:lnTo>
                  <a:pt x="725" y="685"/>
                </a:lnTo>
                <a:lnTo>
                  <a:pt x="725" y="665"/>
                </a:lnTo>
                <a:lnTo>
                  <a:pt x="726" y="742"/>
                </a:lnTo>
                <a:lnTo>
                  <a:pt x="727" y="717"/>
                </a:lnTo>
                <a:lnTo>
                  <a:pt x="727" y="704"/>
                </a:lnTo>
                <a:lnTo>
                  <a:pt x="728" y="695"/>
                </a:lnTo>
                <a:lnTo>
                  <a:pt x="729" y="676"/>
                </a:lnTo>
                <a:lnTo>
                  <a:pt x="729" y="691"/>
                </a:lnTo>
                <a:lnTo>
                  <a:pt x="730" y="700"/>
                </a:lnTo>
                <a:lnTo>
                  <a:pt x="731" y="653"/>
                </a:lnTo>
                <a:lnTo>
                  <a:pt x="731" y="690"/>
                </a:lnTo>
                <a:lnTo>
                  <a:pt x="732" y="638"/>
                </a:lnTo>
                <a:lnTo>
                  <a:pt x="732" y="541"/>
                </a:lnTo>
                <a:lnTo>
                  <a:pt x="733" y="501"/>
                </a:lnTo>
                <a:lnTo>
                  <a:pt x="734" y="444"/>
                </a:lnTo>
                <a:lnTo>
                  <a:pt x="734" y="388"/>
                </a:lnTo>
                <a:lnTo>
                  <a:pt x="735" y="398"/>
                </a:lnTo>
                <a:lnTo>
                  <a:pt x="736" y="460"/>
                </a:lnTo>
                <a:lnTo>
                  <a:pt x="737" y="437"/>
                </a:lnTo>
                <a:lnTo>
                  <a:pt x="737" y="442"/>
                </a:lnTo>
                <a:lnTo>
                  <a:pt x="738" y="473"/>
                </a:lnTo>
                <a:lnTo>
                  <a:pt x="739" y="541"/>
                </a:lnTo>
                <a:lnTo>
                  <a:pt x="739" y="637"/>
                </a:lnTo>
                <a:lnTo>
                  <a:pt x="740" y="595"/>
                </a:lnTo>
                <a:lnTo>
                  <a:pt x="741" y="591"/>
                </a:lnTo>
                <a:lnTo>
                  <a:pt x="741" y="626"/>
                </a:lnTo>
                <a:lnTo>
                  <a:pt x="742" y="681"/>
                </a:lnTo>
                <a:lnTo>
                  <a:pt x="743" y="657"/>
                </a:lnTo>
                <a:lnTo>
                  <a:pt x="743" y="673"/>
                </a:lnTo>
                <a:lnTo>
                  <a:pt x="744" y="553"/>
                </a:lnTo>
                <a:lnTo>
                  <a:pt x="745" y="341"/>
                </a:lnTo>
                <a:lnTo>
                  <a:pt x="745" y="515"/>
                </a:lnTo>
                <a:lnTo>
                  <a:pt x="746" y="643"/>
                </a:lnTo>
                <a:lnTo>
                  <a:pt x="747" y="645"/>
                </a:lnTo>
                <a:lnTo>
                  <a:pt x="747" y="644"/>
                </a:lnTo>
                <a:lnTo>
                  <a:pt x="748" y="594"/>
                </a:lnTo>
                <a:lnTo>
                  <a:pt x="749" y="669"/>
                </a:lnTo>
                <a:lnTo>
                  <a:pt x="749" y="674"/>
                </a:lnTo>
                <a:lnTo>
                  <a:pt x="750" y="674"/>
                </a:lnTo>
                <a:lnTo>
                  <a:pt x="751" y="670"/>
                </a:lnTo>
                <a:lnTo>
                  <a:pt x="752" y="612"/>
                </a:lnTo>
                <a:lnTo>
                  <a:pt x="752" y="420"/>
                </a:lnTo>
                <a:lnTo>
                  <a:pt x="753" y="556"/>
                </a:lnTo>
                <a:lnTo>
                  <a:pt x="753" y="555"/>
                </a:lnTo>
                <a:lnTo>
                  <a:pt x="754" y="587"/>
                </a:lnTo>
                <a:lnTo>
                  <a:pt x="755" y="513"/>
                </a:lnTo>
                <a:lnTo>
                  <a:pt x="755" y="450"/>
                </a:lnTo>
                <a:lnTo>
                  <a:pt x="756" y="580"/>
                </a:lnTo>
                <a:lnTo>
                  <a:pt x="757" y="614"/>
                </a:lnTo>
                <a:lnTo>
                  <a:pt x="757" y="685"/>
                </a:lnTo>
                <a:lnTo>
                  <a:pt x="758" y="636"/>
                </a:lnTo>
                <a:lnTo>
                  <a:pt x="759" y="619"/>
                </a:lnTo>
                <a:lnTo>
                  <a:pt x="759" y="650"/>
                </a:lnTo>
                <a:lnTo>
                  <a:pt x="760" y="701"/>
                </a:lnTo>
                <a:lnTo>
                  <a:pt x="760" y="661"/>
                </a:lnTo>
                <a:lnTo>
                  <a:pt x="761" y="610"/>
                </a:lnTo>
                <a:lnTo>
                  <a:pt x="762" y="584"/>
                </a:lnTo>
                <a:lnTo>
                  <a:pt x="762" y="611"/>
                </a:lnTo>
                <a:lnTo>
                  <a:pt x="763" y="556"/>
                </a:lnTo>
                <a:lnTo>
                  <a:pt x="763" y="600"/>
                </a:lnTo>
                <a:lnTo>
                  <a:pt x="764" y="617"/>
                </a:lnTo>
                <a:lnTo>
                  <a:pt x="765" y="588"/>
                </a:lnTo>
                <a:lnTo>
                  <a:pt x="766" y="508"/>
                </a:lnTo>
                <a:lnTo>
                  <a:pt x="766" y="586"/>
                </a:lnTo>
                <a:lnTo>
                  <a:pt x="767" y="635"/>
                </a:lnTo>
                <a:lnTo>
                  <a:pt x="767" y="602"/>
                </a:lnTo>
                <a:lnTo>
                  <a:pt x="768" y="617"/>
                </a:lnTo>
                <a:lnTo>
                  <a:pt x="769" y="569"/>
                </a:lnTo>
                <a:lnTo>
                  <a:pt x="769" y="638"/>
                </a:lnTo>
                <a:lnTo>
                  <a:pt x="770" y="621"/>
                </a:lnTo>
                <a:lnTo>
                  <a:pt x="771" y="651"/>
                </a:lnTo>
                <a:lnTo>
                  <a:pt x="771" y="564"/>
                </a:lnTo>
                <a:lnTo>
                  <a:pt x="772" y="477"/>
                </a:lnTo>
                <a:lnTo>
                  <a:pt x="772" y="607"/>
                </a:lnTo>
                <a:lnTo>
                  <a:pt x="773" y="542"/>
                </a:lnTo>
                <a:lnTo>
                  <a:pt x="774" y="546"/>
                </a:lnTo>
                <a:lnTo>
                  <a:pt x="774" y="583"/>
                </a:lnTo>
                <a:lnTo>
                  <a:pt x="775" y="533"/>
                </a:lnTo>
                <a:lnTo>
                  <a:pt x="776" y="575"/>
                </a:lnTo>
                <a:lnTo>
                  <a:pt x="776" y="643"/>
                </a:lnTo>
                <a:lnTo>
                  <a:pt x="777" y="654"/>
                </a:lnTo>
                <a:lnTo>
                  <a:pt x="778" y="645"/>
                </a:lnTo>
                <a:lnTo>
                  <a:pt x="778" y="611"/>
                </a:lnTo>
                <a:lnTo>
                  <a:pt x="779" y="603"/>
                </a:lnTo>
                <a:lnTo>
                  <a:pt x="780" y="634"/>
                </a:lnTo>
                <a:lnTo>
                  <a:pt x="780" y="630"/>
                </a:lnTo>
                <a:lnTo>
                  <a:pt x="781" y="670"/>
                </a:lnTo>
                <a:lnTo>
                  <a:pt x="782" y="719"/>
                </a:lnTo>
                <a:lnTo>
                  <a:pt x="782" y="639"/>
                </a:lnTo>
                <a:lnTo>
                  <a:pt x="783" y="523"/>
                </a:lnTo>
                <a:lnTo>
                  <a:pt x="783" y="576"/>
                </a:lnTo>
                <a:lnTo>
                  <a:pt x="784" y="607"/>
                </a:lnTo>
                <a:lnTo>
                  <a:pt x="785" y="599"/>
                </a:lnTo>
                <a:lnTo>
                  <a:pt x="786" y="507"/>
                </a:lnTo>
                <a:lnTo>
                  <a:pt x="786" y="525"/>
                </a:lnTo>
                <a:lnTo>
                  <a:pt x="787" y="554"/>
                </a:lnTo>
                <a:lnTo>
                  <a:pt x="787" y="668"/>
                </a:lnTo>
                <a:lnTo>
                  <a:pt x="788" y="596"/>
                </a:lnTo>
                <a:lnTo>
                  <a:pt x="789" y="641"/>
                </a:lnTo>
                <a:lnTo>
                  <a:pt x="790" y="669"/>
                </a:lnTo>
                <a:lnTo>
                  <a:pt x="790" y="615"/>
                </a:lnTo>
                <a:lnTo>
                  <a:pt x="791" y="671"/>
                </a:lnTo>
                <a:lnTo>
                  <a:pt x="791" y="691"/>
                </a:lnTo>
                <a:lnTo>
                  <a:pt x="792" y="602"/>
                </a:lnTo>
                <a:lnTo>
                  <a:pt x="793" y="579"/>
                </a:lnTo>
                <a:lnTo>
                  <a:pt x="793" y="714"/>
                </a:lnTo>
                <a:lnTo>
                  <a:pt x="794" y="725"/>
                </a:lnTo>
                <a:lnTo>
                  <a:pt x="795" y="738"/>
                </a:lnTo>
                <a:lnTo>
                  <a:pt x="796" y="673"/>
                </a:lnTo>
                <a:lnTo>
                  <a:pt x="796" y="664"/>
                </a:lnTo>
                <a:lnTo>
                  <a:pt x="797" y="688"/>
                </a:lnTo>
                <a:lnTo>
                  <a:pt x="798" y="718"/>
                </a:lnTo>
                <a:lnTo>
                  <a:pt x="798" y="692"/>
                </a:lnTo>
                <a:lnTo>
                  <a:pt x="799" y="593"/>
                </a:lnTo>
                <a:lnTo>
                  <a:pt x="800" y="567"/>
                </a:lnTo>
                <a:lnTo>
                  <a:pt x="800" y="625"/>
                </a:lnTo>
                <a:lnTo>
                  <a:pt x="801" y="637"/>
                </a:lnTo>
                <a:lnTo>
                  <a:pt x="802" y="635"/>
                </a:lnTo>
                <a:lnTo>
                  <a:pt x="802" y="641"/>
                </a:lnTo>
                <a:lnTo>
                  <a:pt x="803" y="580"/>
                </a:lnTo>
                <a:lnTo>
                  <a:pt x="804" y="509"/>
                </a:lnTo>
                <a:lnTo>
                  <a:pt x="804" y="500"/>
                </a:lnTo>
                <a:lnTo>
                  <a:pt x="805" y="543"/>
                </a:lnTo>
                <a:lnTo>
                  <a:pt x="806" y="621"/>
                </a:lnTo>
                <a:lnTo>
                  <a:pt x="806" y="409"/>
                </a:lnTo>
                <a:lnTo>
                  <a:pt x="807" y="349"/>
                </a:lnTo>
                <a:lnTo>
                  <a:pt x="808" y="460"/>
                </a:lnTo>
                <a:lnTo>
                  <a:pt x="808" y="552"/>
                </a:lnTo>
                <a:lnTo>
                  <a:pt x="809" y="527"/>
                </a:lnTo>
                <a:lnTo>
                  <a:pt x="810" y="387"/>
                </a:lnTo>
                <a:lnTo>
                  <a:pt x="810" y="439"/>
                </a:lnTo>
                <a:lnTo>
                  <a:pt x="811" y="423"/>
                </a:lnTo>
                <a:lnTo>
                  <a:pt x="812" y="530"/>
                </a:lnTo>
                <a:lnTo>
                  <a:pt x="813" y="534"/>
                </a:lnTo>
                <a:lnTo>
                  <a:pt x="813" y="515"/>
                </a:lnTo>
                <a:lnTo>
                  <a:pt x="814" y="494"/>
                </a:lnTo>
                <a:lnTo>
                  <a:pt x="814" y="513"/>
                </a:lnTo>
                <a:lnTo>
                  <a:pt x="815" y="557"/>
                </a:lnTo>
                <a:lnTo>
                  <a:pt x="816" y="617"/>
                </a:lnTo>
                <a:lnTo>
                  <a:pt x="816" y="552"/>
                </a:lnTo>
                <a:lnTo>
                  <a:pt x="817" y="619"/>
                </a:lnTo>
                <a:lnTo>
                  <a:pt x="818" y="526"/>
                </a:lnTo>
                <a:lnTo>
                  <a:pt x="818" y="671"/>
                </a:lnTo>
                <a:lnTo>
                  <a:pt x="819" y="698"/>
                </a:lnTo>
                <a:lnTo>
                  <a:pt x="820" y="584"/>
                </a:lnTo>
                <a:lnTo>
                  <a:pt x="820" y="563"/>
                </a:lnTo>
                <a:lnTo>
                  <a:pt x="821" y="625"/>
                </a:lnTo>
                <a:lnTo>
                  <a:pt x="822" y="584"/>
                </a:lnTo>
                <a:lnTo>
                  <a:pt x="822" y="584"/>
                </a:lnTo>
                <a:lnTo>
                  <a:pt x="823" y="605"/>
                </a:lnTo>
                <a:lnTo>
                  <a:pt x="824" y="437"/>
                </a:lnTo>
                <a:lnTo>
                  <a:pt x="824" y="481"/>
                </a:lnTo>
                <a:lnTo>
                  <a:pt x="825" y="522"/>
                </a:lnTo>
                <a:lnTo>
                  <a:pt x="826" y="624"/>
                </a:lnTo>
                <a:lnTo>
                  <a:pt x="826" y="557"/>
                </a:lnTo>
                <a:lnTo>
                  <a:pt x="827" y="474"/>
                </a:lnTo>
                <a:lnTo>
                  <a:pt x="828" y="520"/>
                </a:lnTo>
                <a:lnTo>
                  <a:pt x="828" y="569"/>
                </a:lnTo>
                <a:lnTo>
                  <a:pt x="829" y="646"/>
                </a:lnTo>
                <a:lnTo>
                  <a:pt x="830" y="660"/>
                </a:lnTo>
                <a:lnTo>
                  <a:pt x="831" y="611"/>
                </a:lnTo>
                <a:lnTo>
                  <a:pt x="831" y="710"/>
                </a:lnTo>
                <a:lnTo>
                  <a:pt x="832" y="731"/>
                </a:lnTo>
                <a:lnTo>
                  <a:pt x="833" y="753"/>
                </a:lnTo>
                <a:lnTo>
                  <a:pt x="834" y="747"/>
                </a:lnTo>
                <a:lnTo>
                  <a:pt x="834" y="710"/>
                </a:lnTo>
                <a:lnTo>
                  <a:pt x="835" y="713"/>
                </a:lnTo>
                <a:lnTo>
                  <a:pt x="836" y="725"/>
                </a:lnTo>
                <a:lnTo>
                  <a:pt x="836" y="733"/>
                </a:lnTo>
                <a:lnTo>
                  <a:pt x="837" y="626"/>
                </a:lnTo>
                <a:lnTo>
                  <a:pt x="838" y="577"/>
                </a:lnTo>
                <a:lnTo>
                  <a:pt x="838" y="521"/>
                </a:lnTo>
                <a:lnTo>
                  <a:pt x="839" y="569"/>
                </a:lnTo>
                <a:lnTo>
                  <a:pt x="840" y="493"/>
                </a:lnTo>
                <a:lnTo>
                  <a:pt x="840" y="463"/>
                </a:lnTo>
                <a:lnTo>
                  <a:pt x="841" y="402"/>
                </a:lnTo>
                <a:lnTo>
                  <a:pt x="841" y="527"/>
                </a:lnTo>
                <a:lnTo>
                  <a:pt x="842" y="701"/>
                </a:lnTo>
                <a:lnTo>
                  <a:pt x="843" y="677"/>
                </a:lnTo>
                <a:lnTo>
                  <a:pt x="844" y="669"/>
                </a:lnTo>
                <a:lnTo>
                  <a:pt x="844" y="589"/>
                </a:lnTo>
                <a:lnTo>
                  <a:pt x="845" y="575"/>
                </a:lnTo>
                <a:lnTo>
                  <a:pt x="846" y="591"/>
                </a:lnTo>
                <a:lnTo>
                  <a:pt x="846" y="674"/>
                </a:lnTo>
                <a:lnTo>
                  <a:pt x="847" y="691"/>
                </a:lnTo>
                <a:lnTo>
                  <a:pt x="848" y="647"/>
                </a:lnTo>
                <a:lnTo>
                  <a:pt x="848" y="588"/>
                </a:lnTo>
                <a:lnTo>
                  <a:pt x="849" y="700"/>
                </a:lnTo>
                <a:lnTo>
                  <a:pt x="850" y="669"/>
                </a:lnTo>
                <a:lnTo>
                  <a:pt x="850" y="665"/>
                </a:lnTo>
                <a:lnTo>
                  <a:pt x="851" y="587"/>
                </a:lnTo>
                <a:lnTo>
                  <a:pt x="852" y="456"/>
                </a:lnTo>
                <a:lnTo>
                  <a:pt x="852" y="423"/>
                </a:lnTo>
                <a:lnTo>
                  <a:pt x="853" y="546"/>
                </a:lnTo>
                <a:lnTo>
                  <a:pt x="854" y="662"/>
                </a:lnTo>
                <a:lnTo>
                  <a:pt x="854" y="626"/>
                </a:lnTo>
                <a:lnTo>
                  <a:pt x="855" y="636"/>
                </a:lnTo>
                <a:lnTo>
                  <a:pt x="856" y="626"/>
                </a:lnTo>
                <a:lnTo>
                  <a:pt x="856" y="637"/>
                </a:lnTo>
                <a:lnTo>
                  <a:pt x="857" y="657"/>
                </a:lnTo>
                <a:lnTo>
                  <a:pt x="858" y="638"/>
                </a:lnTo>
                <a:lnTo>
                  <a:pt x="859" y="603"/>
                </a:lnTo>
                <a:lnTo>
                  <a:pt x="859" y="612"/>
                </a:lnTo>
                <a:lnTo>
                  <a:pt x="860" y="685"/>
                </a:lnTo>
                <a:lnTo>
                  <a:pt x="860" y="715"/>
                </a:lnTo>
                <a:lnTo>
                  <a:pt x="861" y="695"/>
                </a:lnTo>
                <a:lnTo>
                  <a:pt x="862" y="673"/>
                </a:lnTo>
                <a:lnTo>
                  <a:pt x="862" y="683"/>
                </a:lnTo>
                <a:lnTo>
                  <a:pt x="863" y="697"/>
                </a:lnTo>
                <a:lnTo>
                  <a:pt x="864" y="730"/>
                </a:lnTo>
                <a:lnTo>
                  <a:pt x="865" y="730"/>
                </a:lnTo>
                <a:lnTo>
                  <a:pt x="865" y="711"/>
                </a:lnTo>
                <a:lnTo>
                  <a:pt x="866" y="687"/>
                </a:lnTo>
                <a:lnTo>
                  <a:pt x="867" y="670"/>
                </a:lnTo>
                <a:lnTo>
                  <a:pt x="867" y="709"/>
                </a:lnTo>
                <a:lnTo>
                  <a:pt x="868" y="737"/>
                </a:lnTo>
                <a:lnTo>
                  <a:pt x="869" y="756"/>
                </a:lnTo>
                <a:lnTo>
                  <a:pt x="869" y="745"/>
                </a:lnTo>
                <a:lnTo>
                  <a:pt x="870" y="737"/>
                </a:lnTo>
                <a:lnTo>
                  <a:pt x="871" y="727"/>
                </a:lnTo>
                <a:lnTo>
                  <a:pt x="871" y="695"/>
                </a:lnTo>
                <a:lnTo>
                  <a:pt x="872" y="585"/>
                </a:lnTo>
                <a:lnTo>
                  <a:pt x="873" y="449"/>
                </a:lnTo>
                <a:lnTo>
                  <a:pt x="873" y="554"/>
                </a:lnTo>
                <a:lnTo>
                  <a:pt x="874" y="571"/>
                </a:lnTo>
                <a:lnTo>
                  <a:pt x="875" y="613"/>
                </a:lnTo>
                <a:lnTo>
                  <a:pt x="875" y="629"/>
                </a:lnTo>
                <a:lnTo>
                  <a:pt x="876" y="585"/>
                </a:lnTo>
                <a:lnTo>
                  <a:pt x="877" y="621"/>
                </a:lnTo>
                <a:lnTo>
                  <a:pt x="878" y="621"/>
                </a:lnTo>
                <a:lnTo>
                  <a:pt x="878" y="636"/>
                </a:lnTo>
                <a:lnTo>
                  <a:pt x="879" y="586"/>
                </a:lnTo>
                <a:lnTo>
                  <a:pt x="880" y="639"/>
                </a:lnTo>
                <a:lnTo>
                  <a:pt x="880" y="710"/>
                </a:lnTo>
                <a:lnTo>
                  <a:pt x="881" y="735"/>
                </a:lnTo>
                <a:lnTo>
                  <a:pt x="882" y="703"/>
                </a:lnTo>
                <a:lnTo>
                  <a:pt x="883" y="679"/>
                </a:lnTo>
                <a:lnTo>
                  <a:pt x="883" y="645"/>
                </a:lnTo>
                <a:lnTo>
                  <a:pt x="884" y="681"/>
                </a:lnTo>
                <a:lnTo>
                  <a:pt x="884" y="699"/>
                </a:lnTo>
                <a:lnTo>
                  <a:pt x="885" y="707"/>
                </a:lnTo>
                <a:lnTo>
                  <a:pt x="886" y="653"/>
                </a:lnTo>
                <a:lnTo>
                  <a:pt x="887" y="657"/>
                </a:lnTo>
                <a:lnTo>
                  <a:pt x="887" y="730"/>
                </a:lnTo>
                <a:lnTo>
                  <a:pt x="888" y="745"/>
                </a:lnTo>
                <a:lnTo>
                  <a:pt x="889" y="758"/>
                </a:lnTo>
                <a:lnTo>
                  <a:pt x="889" y="754"/>
                </a:lnTo>
                <a:lnTo>
                  <a:pt x="890" y="724"/>
                </a:lnTo>
                <a:lnTo>
                  <a:pt x="890" y="665"/>
                </a:lnTo>
                <a:lnTo>
                  <a:pt x="891" y="692"/>
                </a:lnTo>
                <a:lnTo>
                  <a:pt x="892" y="674"/>
                </a:lnTo>
                <a:lnTo>
                  <a:pt x="892" y="691"/>
                </a:lnTo>
                <a:lnTo>
                  <a:pt x="893" y="689"/>
                </a:lnTo>
                <a:lnTo>
                  <a:pt x="894" y="683"/>
                </a:lnTo>
                <a:lnTo>
                  <a:pt x="894" y="702"/>
                </a:lnTo>
                <a:lnTo>
                  <a:pt x="895" y="720"/>
                </a:lnTo>
                <a:lnTo>
                  <a:pt x="896" y="730"/>
                </a:lnTo>
                <a:lnTo>
                  <a:pt x="896" y="742"/>
                </a:lnTo>
                <a:lnTo>
                  <a:pt x="897" y="706"/>
                </a:lnTo>
                <a:lnTo>
                  <a:pt x="898" y="689"/>
                </a:lnTo>
                <a:lnTo>
                  <a:pt x="898" y="676"/>
                </a:lnTo>
                <a:lnTo>
                  <a:pt x="899" y="674"/>
                </a:lnTo>
                <a:lnTo>
                  <a:pt x="900" y="631"/>
                </a:lnTo>
                <a:lnTo>
                  <a:pt x="900" y="667"/>
                </a:lnTo>
                <a:lnTo>
                  <a:pt x="901" y="712"/>
                </a:lnTo>
                <a:lnTo>
                  <a:pt x="902" y="747"/>
                </a:lnTo>
                <a:lnTo>
                  <a:pt x="902" y="742"/>
                </a:lnTo>
                <a:lnTo>
                  <a:pt x="903" y="715"/>
                </a:lnTo>
                <a:lnTo>
                  <a:pt x="904" y="707"/>
                </a:lnTo>
                <a:lnTo>
                  <a:pt x="905" y="751"/>
                </a:lnTo>
                <a:lnTo>
                  <a:pt x="905" y="741"/>
                </a:lnTo>
                <a:lnTo>
                  <a:pt x="906" y="733"/>
                </a:lnTo>
                <a:lnTo>
                  <a:pt x="907" y="617"/>
                </a:lnTo>
                <a:lnTo>
                  <a:pt x="907" y="481"/>
                </a:lnTo>
                <a:lnTo>
                  <a:pt x="908" y="464"/>
                </a:lnTo>
                <a:lnTo>
                  <a:pt x="908" y="649"/>
                </a:lnTo>
                <a:lnTo>
                  <a:pt x="909" y="645"/>
                </a:lnTo>
                <a:lnTo>
                  <a:pt x="910" y="664"/>
                </a:lnTo>
                <a:lnTo>
                  <a:pt x="911" y="623"/>
                </a:lnTo>
                <a:lnTo>
                  <a:pt x="911" y="695"/>
                </a:lnTo>
                <a:lnTo>
                  <a:pt x="912" y="728"/>
                </a:lnTo>
                <a:lnTo>
                  <a:pt x="913" y="752"/>
                </a:lnTo>
                <a:lnTo>
                  <a:pt x="913" y="734"/>
                </a:lnTo>
                <a:lnTo>
                  <a:pt x="914" y="662"/>
                </a:lnTo>
                <a:lnTo>
                  <a:pt x="915" y="634"/>
                </a:lnTo>
                <a:lnTo>
                  <a:pt x="915" y="712"/>
                </a:lnTo>
                <a:lnTo>
                  <a:pt x="916" y="765"/>
                </a:lnTo>
                <a:lnTo>
                  <a:pt x="916" y="751"/>
                </a:lnTo>
                <a:lnTo>
                  <a:pt x="917" y="732"/>
                </a:lnTo>
                <a:lnTo>
                  <a:pt x="918" y="623"/>
                </a:lnTo>
                <a:lnTo>
                  <a:pt x="918" y="553"/>
                </a:lnTo>
                <a:lnTo>
                  <a:pt x="919" y="458"/>
                </a:lnTo>
                <a:lnTo>
                  <a:pt x="920" y="498"/>
                </a:lnTo>
                <a:lnTo>
                  <a:pt x="920" y="443"/>
                </a:lnTo>
                <a:lnTo>
                  <a:pt x="921" y="489"/>
                </a:lnTo>
                <a:lnTo>
                  <a:pt x="922" y="546"/>
                </a:lnTo>
                <a:lnTo>
                  <a:pt x="922" y="630"/>
                </a:lnTo>
                <a:lnTo>
                  <a:pt x="923" y="650"/>
                </a:lnTo>
                <a:lnTo>
                  <a:pt x="924" y="556"/>
                </a:lnTo>
                <a:lnTo>
                  <a:pt x="924" y="608"/>
                </a:lnTo>
                <a:lnTo>
                  <a:pt x="925" y="616"/>
                </a:lnTo>
                <a:lnTo>
                  <a:pt x="926" y="672"/>
                </a:lnTo>
                <a:lnTo>
                  <a:pt x="926" y="686"/>
                </a:lnTo>
                <a:lnTo>
                  <a:pt x="927" y="577"/>
                </a:lnTo>
                <a:lnTo>
                  <a:pt x="928" y="593"/>
                </a:lnTo>
                <a:lnTo>
                  <a:pt x="928" y="656"/>
                </a:lnTo>
                <a:lnTo>
                  <a:pt x="929" y="669"/>
                </a:lnTo>
                <a:lnTo>
                  <a:pt x="930" y="704"/>
                </a:lnTo>
                <a:lnTo>
                  <a:pt x="930" y="687"/>
                </a:lnTo>
                <a:lnTo>
                  <a:pt x="931" y="637"/>
                </a:lnTo>
                <a:lnTo>
                  <a:pt x="932" y="649"/>
                </a:lnTo>
                <a:lnTo>
                  <a:pt x="932" y="700"/>
                </a:lnTo>
                <a:lnTo>
                  <a:pt x="933" y="677"/>
                </a:lnTo>
                <a:lnTo>
                  <a:pt x="934" y="626"/>
                </a:lnTo>
                <a:lnTo>
                  <a:pt x="934" y="522"/>
                </a:lnTo>
                <a:lnTo>
                  <a:pt x="935" y="577"/>
                </a:lnTo>
                <a:lnTo>
                  <a:pt x="936" y="639"/>
                </a:lnTo>
                <a:lnTo>
                  <a:pt x="936" y="717"/>
                </a:lnTo>
                <a:lnTo>
                  <a:pt x="937" y="723"/>
                </a:lnTo>
                <a:lnTo>
                  <a:pt x="938" y="636"/>
                </a:lnTo>
                <a:lnTo>
                  <a:pt x="939" y="669"/>
                </a:lnTo>
                <a:lnTo>
                  <a:pt x="939" y="745"/>
                </a:lnTo>
                <a:lnTo>
                  <a:pt x="940" y="728"/>
                </a:lnTo>
                <a:lnTo>
                  <a:pt x="940" y="743"/>
                </a:lnTo>
                <a:lnTo>
                  <a:pt x="941" y="743"/>
                </a:lnTo>
                <a:lnTo>
                  <a:pt x="942" y="686"/>
                </a:lnTo>
                <a:lnTo>
                  <a:pt x="942" y="610"/>
                </a:lnTo>
                <a:lnTo>
                  <a:pt x="943" y="611"/>
                </a:lnTo>
                <a:lnTo>
                  <a:pt x="944" y="666"/>
                </a:lnTo>
                <a:lnTo>
                  <a:pt x="944" y="648"/>
                </a:lnTo>
                <a:lnTo>
                  <a:pt x="945" y="646"/>
                </a:lnTo>
                <a:lnTo>
                  <a:pt x="946" y="690"/>
                </a:lnTo>
                <a:lnTo>
                  <a:pt x="946" y="681"/>
                </a:lnTo>
                <a:lnTo>
                  <a:pt x="947" y="699"/>
                </a:lnTo>
                <a:lnTo>
                  <a:pt x="948" y="683"/>
                </a:lnTo>
                <a:lnTo>
                  <a:pt x="948" y="652"/>
                </a:lnTo>
                <a:lnTo>
                  <a:pt x="949" y="693"/>
                </a:lnTo>
                <a:lnTo>
                  <a:pt x="950" y="662"/>
                </a:lnTo>
                <a:lnTo>
                  <a:pt x="951" y="718"/>
                </a:lnTo>
                <a:lnTo>
                  <a:pt x="951" y="748"/>
                </a:lnTo>
                <a:lnTo>
                  <a:pt x="952" y="709"/>
                </a:lnTo>
                <a:lnTo>
                  <a:pt x="953" y="675"/>
                </a:lnTo>
                <a:lnTo>
                  <a:pt x="953" y="719"/>
                </a:lnTo>
                <a:lnTo>
                  <a:pt x="954" y="733"/>
                </a:lnTo>
                <a:lnTo>
                  <a:pt x="955" y="738"/>
                </a:lnTo>
                <a:lnTo>
                  <a:pt x="955" y="746"/>
                </a:lnTo>
                <a:lnTo>
                  <a:pt x="956" y="753"/>
                </a:lnTo>
                <a:lnTo>
                  <a:pt x="957" y="748"/>
                </a:lnTo>
                <a:lnTo>
                  <a:pt x="958" y="752"/>
                </a:lnTo>
                <a:lnTo>
                  <a:pt x="958" y="713"/>
                </a:lnTo>
                <a:lnTo>
                  <a:pt x="959" y="672"/>
                </a:lnTo>
                <a:lnTo>
                  <a:pt x="959" y="605"/>
                </a:lnTo>
                <a:lnTo>
                  <a:pt x="960" y="676"/>
                </a:lnTo>
                <a:lnTo>
                  <a:pt x="961" y="653"/>
                </a:lnTo>
                <a:lnTo>
                  <a:pt x="961" y="691"/>
                </a:lnTo>
                <a:lnTo>
                  <a:pt x="962" y="700"/>
                </a:lnTo>
                <a:lnTo>
                  <a:pt x="963" y="737"/>
                </a:lnTo>
                <a:lnTo>
                  <a:pt x="963" y="752"/>
                </a:lnTo>
                <a:lnTo>
                  <a:pt x="964" y="735"/>
                </a:lnTo>
                <a:lnTo>
                  <a:pt x="965" y="731"/>
                </a:lnTo>
                <a:lnTo>
                  <a:pt x="965" y="644"/>
                </a:lnTo>
                <a:lnTo>
                  <a:pt x="966" y="569"/>
                </a:lnTo>
                <a:lnTo>
                  <a:pt x="966" y="515"/>
                </a:lnTo>
                <a:lnTo>
                  <a:pt x="967" y="469"/>
                </a:lnTo>
                <a:lnTo>
                  <a:pt x="968" y="543"/>
                </a:lnTo>
                <a:lnTo>
                  <a:pt x="968" y="591"/>
                </a:lnTo>
                <a:lnTo>
                  <a:pt x="969" y="482"/>
                </a:lnTo>
                <a:lnTo>
                  <a:pt x="970" y="579"/>
                </a:lnTo>
                <a:lnTo>
                  <a:pt x="971" y="514"/>
                </a:lnTo>
                <a:lnTo>
                  <a:pt x="971" y="525"/>
                </a:lnTo>
                <a:lnTo>
                  <a:pt x="972" y="602"/>
                </a:lnTo>
                <a:lnTo>
                  <a:pt x="973" y="433"/>
                </a:lnTo>
                <a:lnTo>
                  <a:pt x="973" y="465"/>
                </a:lnTo>
                <a:lnTo>
                  <a:pt x="974" y="578"/>
                </a:lnTo>
                <a:lnTo>
                  <a:pt x="975" y="547"/>
                </a:lnTo>
                <a:lnTo>
                  <a:pt x="975" y="519"/>
                </a:lnTo>
                <a:lnTo>
                  <a:pt x="976" y="530"/>
                </a:lnTo>
                <a:lnTo>
                  <a:pt x="977" y="490"/>
                </a:lnTo>
                <a:lnTo>
                  <a:pt x="977" y="555"/>
                </a:lnTo>
                <a:lnTo>
                  <a:pt x="978" y="617"/>
                </a:lnTo>
                <a:lnTo>
                  <a:pt x="979" y="602"/>
                </a:lnTo>
                <a:lnTo>
                  <a:pt x="979" y="578"/>
                </a:lnTo>
                <a:lnTo>
                  <a:pt x="980" y="586"/>
                </a:lnTo>
                <a:lnTo>
                  <a:pt x="981" y="651"/>
                </a:lnTo>
                <a:lnTo>
                  <a:pt x="981" y="662"/>
                </a:lnTo>
                <a:lnTo>
                  <a:pt x="982" y="632"/>
                </a:lnTo>
                <a:lnTo>
                  <a:pt x="983" y="623"/>
                </a:lnTo>
                <a:lnTo>
                  <a:pt x="983" y="472"/>
                </a:lnTo>
                <a:lnTo>
                  <a:pt x="984" y="603"/>
                </a:lnTo>
                <a:lnTo>
                  <a:pt x="985" y="652"/>
                </a:lnTo>
                <a:lnTo>
                  <a:pt x="986" y="635"/>
                </a:lnTo>
                <a:lnTo>
                  <a:pt x="986" y="544"/>
                </a:lnTo>
                <a:lnTo>
                  <a:pt x="987" y="601"/>
                </a:lnTo>
                <a:lnTo>
                  <a:pt x="988" y="601"/>
                </a:lnTo>
                <a:lnTo>
                  <a:pt x="988" y="587"/>
                </a:lnTo>
                <a:lnTo>
                  <a:pt x="989" y="649"/>
                </a:lnTo>
                <a:lnTo>
                  <a:pt x="990" y="549"/>
                </a:lnTo>
                <a:lnTo>
                  <a:pt x="990" y="574"/>
                </a:lnTo>
                <a:lnTo>
                  <a:pt x="991" y="702"/>
                </a:lnTo>
                <a:lnTo>
                  <a:pt x="992" y="663"/>
                </a:lnTo>
                <a:lnTo>
                  <a:pt x="992" y="643"/>
                </a:lnTo>
                <a:lnTo>
                  <a:pt x="993" y="462"/>
                </a:lnTo>
                <a:lnTo>
                  <a:pt x="994" y="433"/>
                </a:lnTo>
                <a:lnTo>
                  <a:pt x="995" y="672"/>
                </a:lnTo>
                <a:lnTo>
                  <a:pt x="995" y="625"/>
                </a:lnTo>
                <a:lnTo>
                  <a:pt x="996" y="711"/>
                </a:lnTo>
                <a:lnTo>
                  <a:pt x="997" y="516"/>
                </a:lnTo>
                <a:lnTo>
                  <a:pt x="997" y="227"/>
                </a:lnTo>
                <a:lnTo>
                  <a:pt x="998" y="423"/>
                </a:lnTo>
                <a:lnTo>
                  <a:pt x="999" y="571"/>
                </a:lnTo>
                <a:lnTo>
                  <a:pt x="999" y="539"/>
                </a:lnTo>
                <a:lnTo>
                  <a:pt x="1000" y="457"/>
                </a:lnTo>
                <a:lnTo>
                  <a:pt x="1001" y="635"/>
                </a:lnTo>
                <a:lnTo>
                  <a:pt x="1002" y="638"/>
                </a:lnTo>
                <a:lnTo>
                  <a:pt x="1002" y="693"/>
                </a:lnTo>
                <a:lnTo>
                  <a:pt x="1003" y="594"/>
                </a:lnTo>
                <a:lnTo>
                  <a:pt x="1004" y="563"/>
                </a:lnTo>
                <a:lnTo>
                  <a:pt x="1004" y="617"/>
                </a:lnTo>
                <a:lnTo>
                  <a:pt x="1005" y="661"/>
                </a:lnTo>
                <a:lnTo>
                  <a:pt x="1006" y="659"/>
                </a:lnTo>
                <a:lnTo>
                  <a:pt x="1007" y="727"/>
                </a:lnTo>
                <a:lnTo>
                  <a:pt x="1007" y="696"/>
                </a:lnTo>
                <a:lnTo>
                  <a:pt x="1008" y="661"/>
                </a:lnTo>
                <a:lnTo>
                  <a:pt x="1008" y="713"/>
                </a:lnTo>
                <a:lnTo>
                  <a:pt x="1009" y="674"/>
                </a:lnTo>
                <a:lnTo>
                  <a:pt x="1010" y="646"/>
                </a:lnTo>
                <a:lnTo>
                  <a:pt x="1011" y="481"/>
                </a:lnTo>
                <a:lnTo>
                  <a:pt x="1011" y="599"/>
                </a:lnTo>
                <a:lnTo>
                  <a:pt x="1012" y="646"/>
                </a:lnTo>
                <a:lnTo>
                  <a:pt x="1013" y="635"/>
                </a:lnTo>
                <a:lnTo>
                  <a:pt x="1013" y="679"/>
                </a:lnTo>
                <a:lnTo>
                  <a:pt x="1014" y="648"/>
                </a:lnTo>
                <a:lnTo>
                  <a:pt x="1015" y="506"/>
                </a:lnTo>
                <a:lnTo>
                  <a:pt x="1015" y="579"/>
                </a:lnTo>
                <a:lnTo>
                  <a:pt x="1016" y="685"/>
                </a:lnTo>
                <a:lnTo>
                  <a:pt x="1017" y="690"/>
                </a:lnTo>
                <a:lnTo>
                  <a:pt x="1017" y="675"/>
                </a:lnTo>
                <a:lnTo>
                  <a:pt x="1018" y="656"/>
                </a:lnTo>
                <a:lnTo>
                  <a:pt x="1019" y="677"/>
                </a:lnTo>
                <a:lnTo>
                  <a:pt x="1020" y="718"/>
                </a:lnTo>
                <a:lnTo>
                  <a:pt x="1020" y="746"/>
                </a:lnTo>
                <a:lnTo>
                  <a:pt x="1021" y="703"/>
                </a:lnTo>
                <a:lnTo>
                  <a:pt x="1021" y="720"/>
                </a:lnTo>
                <a:lnTo>
                  <a:pt x="1022" y="745"/>
                </a:lnTo>
                <a:lnTo>
                  <a:pt x="1023" y="742"/>
                </a:lnTo>
                <a:lnTo>
                  <a:pt x="1024" y="770"/>
                </a:lnTo>
                <a:lnTo>
                  <a:pt x="1024" y="719"/>
                </a:lnTo>
                <a:lnTo>
                  <a:pt x="1025" y="612"/>
                </a:lnTo>
                <a:lnTo>
                  <a:pt x="1026" y="671"/>
                </a:lnTo>
                <a:lnTo>
                  <a:pt x="1026" y="726"/>
                </a:lnTo>
                <a:lnTo>
                  <a:pt x="1027" y="733"/>
                </a:lnTo>
                <a:lnTo>
                  <a:pt x="1028" y="722"/>
                </a:lnTo>
                <a:lnTo>
                  <a:pt x="1029" y="645"/>
                </a:lnTo>
                <a:lnTo>
                  <a:pt x="1029" y="585"/>
                </a:lnTo>
                <a:lnTo>
                  <a:pt x="1030" y="682"/>
                </a:lnTo>
                <a:lnTo>
                  <a:pt x="1030" y="618"/>
                </a:lnTo>
                <a:lnTo>
                  <a:pt x="1031" y="592"/>
                </a:lnTo>
                <a:lnTo>
                  <a:pt x="1032" y="598"/>
                </a:lnTo>
                <a:lnTo>
                  <a:pt x="1032" y="646"/>
                </a:lnTo>
                <a:lnTo>
                  <a:pt x="1033" y="668"/>
                </a:lnTo>
                <a:lnTo>
                  <a:pt x="1034" y="724"/>
                </a:lnTo>
                <a:lnTo>
                  <a:pt x="1035" y="699"/>
                </a:lnTo>
                <a:lnTo>
                  <a:pt x="1035" y="682"/>
                </a:lnTo>
                <a:lnTo>
                  <a:pt x="1036" y="740"/>
                </a:lnTo>
                <a:lnTo>
                  <a:pt x="1037" y="737"/>
                </a:lnTo>
                <a:lnTo>
                  <a:pt x="1037" y="735"/>
                </a:lnTo>
                <a:lnTo>
                  <a:pt x="1038" y="707"/>
                </a:lnTo>
                <a:lnTo>
                  <a:pt x="1039" y="700"/>
                </a:lnTo>
                <a:lnTo>
                  <a:pt x="1039" y="703"/>
                </a:lnTo>
                <a:lnTo>
                  <a:pt x="1040" y="654"/>
                </a:lnTo>
                <a:lnTo>
                  <a:pt x="1041" y="707"/>
                </a:lnTo>
                <a:lnTo>
                  <a:pt x="1041" y="728"/>
                </a:lnTo>
                <a:lnTo>
                  <a:pt x="1042" y="669"/>
                </a:lnTo>
                <a:lnTo>
                  <a:pt x="1043" y="660"/>
                </a:lnTo>
                <a:lnTo>
                  <a:pt x="1043" y="645"/>
                </a:lnTo>
                <a:lnTo>
                  <a:pt x="1044" y="665"/>
                </a:lnTo>
                <a:lnTo>
                  <a:pt x="1045" y="664"/>
                </a:lnTo>
                <a:lnTo>
                  <a:pt x="1046" y="630"/>
                </a:lnTo>
                <a:lnTo>
                  <a:pt x="1046" y="678"/>
                </a:lnTo>
                <a:lnTo>
                  <a:pt x="1047" y="725"/>
                </a:lnTo>
                <a:lnTo>
                  <a:pt x="1048" y="749"/>
                </a:lnTo>
                <a:lnTo>
                  <a:pt x="1048" y="764"/>
                </a:lnTo>
                <a:lnTo>
                  <a:pt x="1049" y="717"/>
                </a:lnTo>
                <a:lnTo>
                  <a:pt x="1050" y="634"/>
                </a:lnTo>
                <a:lnTo>
                  <a:pt x="1050" y="534"/>
                </a:lnTo>
                <a:lnTo>
                  <a:pt x="1051" y="519"/>
                </a:lnTo>
                <a:lnTo>
                  <a:pt x="1052" y="611"/>
                </a:lnTo>
                <a:lnTo>
                  <a:pt x="1052" y="332"/>
                </a:lnTo>
                <a:lnTo>
                  <a:pt x="1053" y="374"/>
                </a:lnTo>
                <a:lnTo>
                  <a:pt x="1054" y="473"/>
                </a:lnTo>
                <a:lnTo>
                  <a:pt x="1054" y="517"/>
                </a:lnTo>
                <a:lnTo>
                  <a:pt x="1055" y="484"/>
                </a:lnTo>
                <a:lnTo>
                  <a:pt x="1056" y="394"/>
                </a:lnTo>
                <a:lnTo>
                  <a:pt x="1056" y="422"/>
                </a:lnTo>
                <a:lnTo>
                  <a:pt x="1057" y="514"/>
                </a:lnTo>
                <a:lnTo>
                  <a:pt x="1058" y="501"/>
                </a:lnTo>
                <a:lnTo>
                  <a:pt x="1059" y="549"/>
                </a:lnTo>
                <a:lnTo>
                  <a:pt x="1059" y="444"/>
                </a:lnTo>
                <a:lnTo>
                  <a:pt x="1060" y="555"/>
                </a:lnTo>
                <a:lnTo>
                  <a:pt x="1061" y="460"/>
                </a:lnTo>
                <a:lnTo>
                  <a:pt x="1061" y="576"/>
                </a:lnTo>
                <a:lnTo>
                  <a:pt x="1062" y="503"/>
                </a:lnTo>
                <a:lnTo>
                  <a:pt x="1063" y="287"/>
                </a:lnTo>
                <a:lnTo>
                  <a:pt x="1064" y="322"/>
                </a:lnTo>
                <a:lnTo>
                  <a:pt x="1064" y="555"/>
                </a:lnTo>
                <a:lnTo>
                  <a:pt x="1065" y="633"/>
                </a:lnTo>
                <a:lnTo>
                  <a:pt x="1066" y="639"/>
                </a:lnTo>
                <a:lnTo>
                  <a:pt x="1066" y="473"/>
                </a:lnTo>
                <a:lnTo>
                  <a:pt x="1067" y="481"/>
                </a:lnTo>
                <a:lnTo>
                  <a:pt x="1068" y="607"/>
                </a:lnTo>
                <a:lnTo>
                  <a:pt x="1068" y="624"/>
                </a:lnTo>
                <a:lnTo>
                  <a:pt x="1069" y="668"/>
                </a:lnTo>
                <a:lnTo>
                  <a:pt x="1070" y="575"/>
                </a:lnTo>
                <a:lnTo>
                  <a:pt x="1070" y="544"/>
                </a:lnTo>
                <a:lnTo>
                  <a:pt x="1071" y="609"/>
                </a:lnTo>
                <a:lnTo>
                  <a:pt x="1072" y="638"/>
                </a:lnTo>
                <a:lnTo>
                  <a:pt x="1073" y="616"/>
                </a:lnTo>
                <a:lnTo>
                  <a:pt x="1073" y="620"/>
                </a:lnTo>
                <a:lnTo>
                  <a:pt x="1074" y="559"/>
                </a:lnTo>
                <a:lnTo>
                  <a:pt x="1075" y="626"/>
                </a:lnTo>
                <a:lnTo>
                  <a:pt x="1075" y="633"/>
                </a:lnTo>
                <a:lnTo>
                  <a:pt x="1076" y="642"/>
                </a:lnTo>
                <a:lnTo>
                  <a:pt x="1077" y="574"/>
                </a:lnTo>
                <a:lnTo>
                  <a:pt x="1077" y="596"/>
                </a:lnTo>
                <a:lnTo>
                  <a:pt x="1078" y="695"/>
                </a:lnTo>
                <a:lnTo>
                  <a:pt x="1079" y="712"/>
                </a:lnTo>
                <a:lnTo>
                  <a:pt x="1080" y="724"/>
                </a:lnTo>
                <a:lnTo>
                  <a:pt x="1081" y="640"/>
                </a:lnTo>
                <a:lnTo>
                  <a:pt x="1081" y="648"/>
                </a:lnTo>
                <a:lnTo>
                  <a:pt x="1082" y="734"/>
                </a:lnTo>
                <a:lnTo>
                  <a:pt x="1082" y="743"/>
                </a:lnTo>
                <a:lnTo>
                  <a:pt x="1083" y="660"/>
                </a:lnTo>
                <a:lnTo>
                  <a:pt x="1084" y="482"/>
                </a:lnTo>
                <a:lnTo>
                  <a:pt x="1085" y="437"/>
                </a:lnTo>
                <a:lnTo>
                  <a:pt x="1085" y="601"/>
                </a:lnTo>
                <a:lnTo>
                  <a:pt x="1086" y="618"/>
                </a:lnTo>
                <a:lnTo>
                  <a:pt x="1087" y="587"/>
                </a:lnTo>
                <a:lnTo>
                  <a:pt x="1088" y="494"/>
                </a:lnTo>
                <a:lnTo>
                  <a:pt x="1088" y="537"/>
                </a:lnTo>
                <a:lnTo>
                  <a:pt x="1089" y="616"/>
                </a:lnTo>
                <a:lnTo>
                  <a:pt x="1090" y="570"/>
                </a:lnTo>
                <a:lnTo>
                  <a:pt x="1090" y="595"/>
                </a:lnTo>
                <a:lnTo>
                  <a:pt x="1091" y="513"/>
                </a:lnTo>
                <a:lnTo>
                  <a:pt x="1092" y="573"/>
                </a:lnTo>
                <a:lnTo>
                  <a:pt x="1093" y="646"/>
                </a:lnTo>
                <a:lnTo>
                  <a:pt x="1093" y="654"/>
                </a:lnTo>
                <a:lnTo>
                  <a:pt x="1094" y="595"/>
                </a:lnTo>
                <a:lnTo>
                  <a:pt x="1095" y="512"/>
                </a:lnTo>
                <a:lnTo>
                  <a:pt x="1095" y="634"/>
                </a:lnTo>
                <a:lnTo>
                  <a:pt x="1096" y="642"/>
                </a:lnTo>
                <a:lnTo>
                  <a:pt x="1097" y="636"/>
                </a:lnTo>
                <a:lnTo>
                  <a:pt x="1098" y="468"/>
                </a:lnTo>
                <a:lnTo>
                  <a:pt x="1098" y="491"/>
                </a:lnTo>
                <a:lnTo>
                  <a:pt x="1099" y="591"/>
                </a:lnTo>
                <a:lnTo>
                  <a:pt x="1100" y="578"/>
                </a:lnTo>
                <a:lnTo>
                  <a:pt x="1101" y="520"/>
                </a:lnTo>
                <a:lnTo>
                  <a:pt x="1101" y="450"/>
                </a:lnTo>
                <a:lnTo>
                  <a:pt x="1102" y="560"/>
                </a:lnTo>
                <a:lnTo>
                  <a:pt x="1103" y="608"/>
                </a:lnTo>
                <a:lnTo>
                  <a:pt x="1104" y="574"/>
                </a:lnTo>
                <a:lnTo>
                  <a:pt x="1104" y="516"/>
                </a:lnTo>
                <a:lnTo>
                  <a:pt x="1105" y="589"/>
                </a:lnTo>
                <a:lnTo>
                  <a:pt x="1106" y="561"/>
                </a:lnTo>
                <a:lnTo>
                  <a:pt x="1106" y="695"/>
                </a:lnTo>
                <a:lnTo>
                  <a:pt x="1107" y="682"/>
                </a:lnTo>
                <a:lnTo>
                  <a:pt x="1108" y="611"/>
                </a:lnTo>
                <a:lnTo>
                  <a:pt x="1109" y="674"/>
                </a:lnTo>
                <a:lnTo>
                  <a:pt x="1109" y="672"/>
                </a:lnTo>
                <a:lnTo>
                  <a:pt x="1110" y="696"/>
                </a:lnTo>
                <a:lnTo>
                  <a:pt x="1111" y="745"/>
                </a:lnTo>
                <a:lnTo>
                  <a:pt x="1111" y="712"/>
                </a:lnTo>
                <a:lnTo>
                  <a:pt x="1112" y="673"/>
                </a:lnTo>
                <a:lnTo>
                  <a:pt x="1113" y="720"/>
                </a:lnTo>
                <a:lnTo>
                  <a:pt x="1114" y="721"/>
                </a:lnTo>
                <a:lnTo>
                  <a:pt x="1114" y="692"/>
                </a:lnTo>
                <a:lnTo>
                  <a:pt x="1115" y="685"/>
                </a:lnTo>
                <a:lnTo>
                  <a:pt x="1116" y="730"/>
                </a:lnTo>
                <a:lnTo>
                  <a:pt x="1117" y="748"/>
                </a:lnTo>
                <a:lnTo>
                  <a:pt x="1117" y="754"/>
                </a:lnTo>
                <a:lnTo>
                  <a:pt x="1118" y="777"/>
                </a:lnTo>
                <a:lnTo>
                  <a:pt x="1119" y="745"/>
                </a:lnTo>
                <a:lnTo>
                  <a:pt x="1120" y="760"/>
                </a:lnTo>
                <a:lnTo>
                  <a:pt x="1120" y="758"/>
                </a:lnTo>
                <a:lnTo>
                  <a:pt x="1121" y="750"/>
                </a:lnTo>
                <a:lnTo>
                  <a:pt x="1122" y="718"/>
                </a:lnTo>
                <a:lnTo>
                  <a:pt x="1123" y="602"/>
                </a:lnTo>
                <a:lnTo>
                  <a:pt x="1123" y="630"/>
                </a:lnTo>
                <a:lnTo>
                  <a:pt x="1124" y="710"/>
                </a:lnTo>
                <a:lnTo>
                  <a:pt x="1125" y="694"/>
                </a:lnTo>
                <a:lnTo>
                  <a:pt x="1125" y="641"/>
                </a:lnTo>
                <a:lnTo>
                  <a:pt x="1126" y="630"/>
                </a:lnTo>
                <a:lnTo>
                  <a:pt x="1127" y="703"/>
                </a:lnTo>
                <a:lnTo>
                  <a:pt x="1128" y="728"/>
                </a:lnTo>
                <a:lnTo>
                  <a:pt x="1128" y="654"/>
                </a:lnTo>
                <a:lnTo>
                  <a:pt x="1129" y="528"/>
                </a:lnTo>
                <a:lnTo>
                  <a:pt x="1130" y="508"/>
                </a:lnTo>
                <a:lnTo>
                  <a:pt x="1130" y="671"/>
                </a:lnTo>
                <a:lnTo>
                  <a:pt x="1131" y="712"/>
                </a:lnTo>
                <a:lnTo>
                  <a:pt x="1132" y="714"/>
                </a:lnTo>
                <a:lnTo>
                  <a:pt x="1132" y="721"/>
                </a:lnTo>
                <a:lnTo>
                  <a:pt x="1133" y="706"/>
                </a:lnTo>
                <a:lnTo>
                  <a:pt x="1134" y="733"/>
                </a:lnTo>
                <a:lnTo>
                  <a:pt x="1135" y="721"/>
                </a:lnTo>
                <a:lnTo>
                  <a:pt x="1135" y="701"/>
                </a:lnTo>
                <a:lnTo>
                  <a:pt x="1136" y="663"/>
                </a:lnTo>
                <a:lnTo>
                  <a:pt x="1137" y="666"/>
                </a:lnTo>
                <a:lnTo>
                  <a:pt x="1137" y="715"/>
                </a:lnTo>
                <a:lnTo>
                  <a:pt x="1138" y="732"/>
                </a:lnTo>
                <a:lnTo>
                  <a:pt x="1139" y="699"/>
                </a:lnTo>
                <a:lnTo>
                  <a:pt x="1139" y="678"/>
                </a:lnTo>
                <a:lnTo>
                  <a:pt x="1140" y="739"/>
                </a:lnTo>
                <a:lnTo>
                  <a:pt x="1141" y="750"/>
                </a:lnTo>
                <a:lnTo>
                  <a:pt x="1142" y="763"/>
                </a:lnTo>
                <a:lnTo>
                  <a:pt x="1142" y="750"/>
                </a:lnTo>
                <a:lnTo>
                  <a:pt x="1143" y="710"/>
                </a:lnTo>
                <a:lnTo>
                  <a:pt x="1144" y="553"/>
                </a:lnTo>
                <a:lnTo>
                  <a:pt x="1144" y="642"/>
                </a:lnTo>
                <a:lnTo>
                  <a:pt x="1145" y="677"/>
                </a:lnTo>
                <a:lnTo>
                  <a:pt x="1145" y="593"/>
                </a:lnTo>
                <a:lnTo>
                  <a:pt x="1146" y="505"/>
                </a:lnTo>
                <a:lnTo>
                  <a:pt x="1147" y="573"/>
                </a:lnTo>
                <a:lnTo>
                  <a:pt x="1147" y="610"/>
                </a:lnTo>
                <a:lnTo>
                  <a:pt x="1148" y="646"/>
                </a:lnTo>
                <a:lnTo>
                  <a:pt x="1149" y="670"/>
                </a:lnTo>
                <a:lnTo>
                  <a:pt x="1150" y="625"/>
                </a:lnTo>
                <a:lnTo>
                  <a:pt x="1150" y="690"/>
                </a:lnTo>
                <a:lnTo>
                  <a:pt x="1151" y="712"/>
                </a:lnTo>
                <a:lnTo>
                  <a:pt x="1152" y="736"/>
                </a:lnTo>
                <a:lnTo>
                  <a:pt x="1152" y="709"/>
                </a:lnTo>
                <a:lnTo>
                  <a:pt x="1153" y="700"/>
                </a:lnTo>
                <a:lnTo>
                  <a:pt x="1154" y="706"/>
                </a:lnTo>
                <a:lnTo>
                  <a:pt x="1155" y="723"/>
                </a:lnTo>
                <a:lnTo>
                  <a:pt x="1155" y="767"/>
                </a:lnTo>
                <a:lnTo>
                  <a:pt x="1156" y="740"/>
                </a:lnTo>
                <a:lnTo>
                  <a:pt x="1157" y="760"/>
                </a:lnTo>
                <a:lnTo>
                  <a:pt x="1158" y="722"/>
                </a:lnTo>
                <a:lnTo>
                  <a:pt x="1158" y="774"/>
                </a:lnTo>
                <a:lnTo>
                  <a:pt x="1159" y="735"/>
                </a:lnTo>
                <a:lnTo>
                  <a:pt x="1159" y="694"/>
                </a:lnTo>
                <a:lnTo>
                  <a:pt x="1160" y="474"/>
                </a:lnTo>
                <a:lnTo>
                  <a:pt x="1161" y="454"/>
                </a:lnTo>
                <a:lnTo>
                  <a:pt x="1161" y="631"/>
                </a:lnTo>
                <a:lnTo>
                  <a:pt x="1162" y="596"/>
                </a:lnTo>
                <a:lnTo>
                  <a:pt x="1163" y="677"/>
                </a:lnTo>
                <a:lnTo>
                  <a:pt x="1163" y="675"/>
                </a:lnTo>
                <a:lnTo>
                  <a:pt x="1164" y="624"/>
                </a:lnTo>
                <a:lnTo>
                  <a:pt x="1165" y="634"/>
                </a:lnTo>
                <a:lnTo>
                  <a:pt x="1166" y="672"/>
                </a:lnTo>
                <a:lnTo>
                  <a:pt x="1166" y="714"/>
                </a:lnTo>
                <a:lnTo>
                  <a:pt x="1167" y="616"/>
                </a:lnTo>
                <a:lnTo>
                  <a:pt x="1168" y="661"/>
                </a:lnTo>
                <a:lnTo>
                  <a:pt x="1168" y="734"/>
                </a:lnTo>
                <a:lnTo>
                  <a:pt x="1169" y="775"/>
                </a:lnTo>
                <a:lnTo>
                  <a:pt x="1170" y="740"/>
                </a:lnTo>
                <a:lnTo>
                  <a:pt x="1171" y="684"/>
                </a:lnTo>
                <a:lnTo>
                  <a:pt x="1171" y="651"/>
                </a:lnTo>
                <a:lnTo>
                  <a:pt x="1172" y="673"/>
                </a:lnTo>
                <a:lnTo>
                  <a:pt x="1173" y="708"/>
                </a:lnTo>
                <a:lnTo>
                  <a:pt x="1173" y="711"/>
                </a:lnTo>
                <a:lnTo>
                  <a:pt x="1174" y="666"/>
                </a:lnTo>
                <a:lnTo>
                  <a:pt x="1175" y="709"/>
                </a:lnTo>
                <a:lnTo>
                  <a:pt x="1176" y="754"/>
                </a:lnTo>
                <a:lnTo>
                  <a:pt x="1176" y="770"/>
                </a:lnTo>
                <a:lnTo>
                  <a:pt x="1177" y="729"/>
                </a:lnTo>
                <a:lnTo>
                  <a:pt x="1178" y="746"/>
                </a:lnTo>
                <a:lnTo>
                  <a:pt x="1178" y="765"/>
                </a:lnTo>
                <a:lnTo>
                  <a:pt x="1179" y="782"/>
                </a:lnTo>
                <a:lnTo>
                  <a:pt x="1180" y="786"/>
                </a:lnTo>
                <a:lnTo>
                  <a:pt x="1180" y="738"/>
                </a:lnTo>
                <a:lnTo>
                  <a:pt x="1181" y="628"/>
                </a:lnTo>
                <a:lnTo>
                  <a:pt x="1182" y="641"/>
                </a:lnTo>
                <a:lnTo>
                  <a:pt x="1183" y="701"/>
                </a:lnTo>
                <a:lnTo>
                  <a:pt x="1183" y="724"/>
                </a:lnTo>
                <a:lnTo>
                  <a:pt x="1184" y="716"/>
                </a:lnTo>
                <a:lnTo>
                  <a:pt x="1185" y="645"/>
                </a:lnTo>
                <a:lnTo>
                  <a:pt x="1185" y="620"/>
                </a:lnTo>
                <a:lnTo>
                  <a:pt x="1186" y="688"/>
                </a:lnTo>
                <a:lnTo>
                  <a:pt x="1187" y="700"/>
                </a:lnTo>
                <a:lnTo>
                  <a:pt x="1187" y="668"/>
                </a:lnTo>
                <a:lnTo>
                  <a:pt x="1188" y="589"/>
                </a:lnTo>
                <a:lnTo>
                  <a:pt x="1189" y="632"/>
                </a:lnTo>
                <a:lnTo>
                  <a:pt x="1189" y="679"/>
                </a:lnTo>
                <a:lnTo>
                  <a:pt x="1190" y="720"/>
                </a:lnTo>
                <a:lnTo>
                  <a:pt x="1191" y="706"/>
                </a:lnTo>
                <a:lnTo>
                  <a:pt x="1191" y="454"/>
                </a:lnTo>
                <a:lnTo>
                  <a:pt x="1192" y="614"/>
                </a:lnTo>
                <a:lnTo>
                  <a:pt x="1193" y="700"/>
                </a:lnTo>
                <a:lnTo>
                  <a:pt x="1194" y="672"/>
                </a:lnTo>
                <a:lnTo>
                  <a:pt x="1194" y="655"/>
                </a:lnTo>
                <a:lnTo>
                  <a:pt x="1195" y="614"/>
                </a:lnTo>
                <a:lnTo>
                  <a:pt x="1196" y="583"/>
                </a:lnTo>
                <a:lnTo>
                  <a:pt x="1196" y="673"/>
                </a:lnTo>
                <a:lnTo>
                  <a:pt x="1197" y="693"/>
                </a:lnTo>
                <a:lnTo>
                  <a:pt x="1198" y="700"/>
                </a:lnTo>
                <a:lnTo>
                  <a:pt x="1199" y="682"/>
                </a:lnTo>
                <a:lnTo>
                  <a:pt x="1200" y="725"/>
                </a:lnTo>
                <a:lnTo>
                  <a:pt x="1200" y="755"/>
                </a:lnTo>
                <a:lnTo>
                  <a:pt x="1201" y="767"/>
                </a:lnTo>
                <a:lnTo>
                  <a:pt x="1201" y="751"/>
                </a:lnTo>
                <a:lnTo>
                  <a:pt x="1202" y="698"/>
                </a:lnTo>
                <a:lnTo>
                  <a:pt x="1203" y="689"/>
                </a:lnTo>
                <a:lnTo>
                  <a:pt x="1204" y="684"/>
                </a:lnTo>
                <a:lnTo>
                  <a:pt x="1204" y="734"/>
                </a:lnTo>
                <a:lnTo>
                  <a:pt x="1205" y="712"/>
                </a:lnTo>
                <a:lnTo>
                  <a:pt x="1206" y="636"/>
                </a:lnTo>
                <a:lnTo>
                  <a:pt x="1206" y="659"/>
                </a:lnTo>
                <a:lnTo>
                  <a:pt x="1207" y="727"/>
                </a:lnTo>
                <a:lnTo>
                  <a:pt x="1208" y="725"/>
                </a:lnTo>
                <a:lnTo>
                  <a:pt x="1208" y="637"/>
                </a:lnTo>
                <a:lnTo>
                  <a:pt x="1209" y="698"/>
                </a:lnTo>
                <a:lnTo>
                  <a:pt x="1210" y="750"/>
                </a:lnTo>
                <a:lnTo>
                  <a:pt x="1210" y="755"/>
                </a:lnTo>
                <a:lnTo>
                  <a:pt x="1211" y="722"/>
                </a:lnTo>
                <a:lnTo>
                  <a:pt x="1212" y="714"/>
                </a:lnTo>
                <a:lnTo>
                  <a:pt x="1212" y="610"/>
                </a:lnTo>
                <a:lnTo>
                  <a:pt x="1213" y="651"/>
                </a:lnTo>
                <a:lnTo>
                  <a:pt x="1214" y="760"/>
                </a:lnTo>
                <a:lnTo>
                  <a:pt x="1215" y="748"/>
                </a:lnTo>
                <a:lnTo>
                  <a:pt x="1215" y="752"/>
                </a:lnTo>
                <a:lnTo>
                  <a:pt x="1216" y="717"/>
                </a:lnTo>
                <a:lnTo>
                  <a:pt x="1217" y="660"/>
                </a:lnTo>
                <a:lnTo>
                  <a:pt x="1217" y="704"/>
                </a:lnTo>
                <a:lnTo>
                  <a:pt x="1218" y="633"/>
                </a:lnTo>
                <a:lnTo>
                  <a:pt x="1219" y="520"/>
                </a:lnTo>
                <a:lnTo>
                  <a:pt x="1220" y="481"/>
                </a:lnTo>
                <a:lnTo>
                  <a:pt x="1220" y="587"/>
                </a:lnTo>
                <a:lnTo>
                  <a:pt x="1221" y="619"/>
                </a:lnTo>
                <a:lnTo>
                  <a:pt x="1222" y="680"/>
                </a:lnTo>
                <a:lnTo>
                  <a:pt x="1222" y="639"/>
                </a:lnTo>
                <a:lnTo>
                  <a:pt x="1223" y="596"/>
                </a:lnTo>
                <a:lnTo>
                  <a:pt x="1223" y="656"/>
                </a:lnTo>
                <a:lnTo>
                  <a:pt x="1224" y="655"/>
                </a:lnTo>
                <a:lnTo>
                  <a:pt x="1225" y="714"/>
                </a:lnTo>
                <a:lnTo>
                  <a:pt x="1226" y="646"/>
                </a:lnTo>
                <a:lnTo>
                  <a:pt x="1226" y="596"/>
                </a:lnTo>
                <a:lnTo>
                  <a:pt x="1227" y="663"/>
                </a:lnTo>
                <a:lnTo>
                  <a:pt x="1228" y="705"/>
                </a:lnTo>
                <a:lnTo>
                  <a:pt x="1228" y="736"/>
                </a:lnTo>
                <a:lnTo>
                  <a:pt x="1229" y="734"/>
                </a:lnTo>
                <a:lnTo>
                  <a:pt x="1230" y="717"/>
                </a:lnTo>
                <a:lnTo>
                  <a:pt x="1231" y="735"/>
                </a:lnTo>
                <a:lnTo>
                  <a:pt x="1231" y="780"/>
                </a:lnTo>
                <a:lnTo>
                  <a:pt x="1232" y="784"/>
                </a:lnTo>
                <a:lnTo>
                  <a:pt x="1233" y="778"/>
                </a:lnTo>
                <a:lnTo>
                  <a:pt x="1234" y="708"/>
                </a:lnTo>
                <a:lnTo>
                  <a:pt x="1234" y="658"/>
                </a:lnTo>
                <a:lnTo>
                  <a:pt x="1235" y="692"/>
                </a:lnTo>
                <a:lnTo>
                  <a:pt x="1236" y="660"/>
                </a:lnTo>
                <a:lnTo>
                  <a:pt x="1236" y="566"/>
                </a:lnTo>
                <a:lnTo>
                  <a:pt x="1237" y="636"/>
                </a:lnTo>
                <a:lnTo>
                  <a:pt x="1238" y="703"/>
                </a:lnTo>
                <a:lnTo>
                  <a:pt x="1239" y="709"/>
                </a:lnTo>
                <a:lnTo>
                  <a:pt x="1239" y="734"/>
                </a:lnTo>
                <a:lnTo>
                  <a:pt x="1240" y="578"/>
                </a:lnTo>
                <a:lnTo>
                  <a:pt x="1241" y="691"/>
                </a:lnTo>
                <a:lnTo>
                  <a:pt x="1241" y="710"/>
                </a:lnTo>
                <a:lnTo>
                  <a:pt x="1242" y="724"/>
                </a:lnTo>
                <a:lnTo>
                  <a:pt x="1243" y="718"/>
                </a:lnTo>
                <a:lnTo>
                  <a:pt x="1243" y="649"/>
                </a:lnTo>
                <a:lnTo>
                  <a:pt x="1244" y="717"/>
                </a:lnTo>
                <a:lnTo>
                  <a:pt x="1245" y="744"/>
                </a:lnTo>
                <a:lnTo>
                  <a:pt x="1245" y="700"/>
                </a:lnTo>
                <a:lnTo>
                  <a:pt x="1246" y="683"/>
                </a:lnTo>
                <a:lnTo>
                  <a:pt x="1246" y="738"/>
                </a:lnTo>
                <a:lnTo>
                  <a:pt x="1247" y="669"/>
                </a:lnTo>
                <a:lnTo>
                  <a:pt x="1248" y="686"/>
                </a:lnTo>
                <a:lnTo>
                  <a:pt x="1248" y="585"/>
                </a:lnTo>
                <a:lnTo>
                  <a:pt x="1249" y="721"/>
                </a:lnTo>
                <a:lnTo>
                  <a:pt x="1250" y="641"/>
                </a:lnTo>
                <a:lnTo>
                  <a:pt x="1250" y="692"/>
                </a:lnTo>
                <a:lnTo>
                  <a:pt x="1251" y="643"/>
                </a:lnTo>
                <a:lnTo>
                  <a:pt x="1252" y="673"/>
                </a:lnTo>
                <a:lnTo>
                  <a:pt x="1253" y="710"/>
                </a:lnTo>
                <a:lnTo>
                  <a:pt x="1253" y="610"/>
                </a:lnTo>
                <a:lnTo>
                  <a:pt x="1254" y="711"/>
                </a:lnTo>
                <a:lnTo>
                  <a:pt x="1255" y="632"/>
                </a:lnTo>
                <a:lnTo>
                  <a:pt x="1255" y="722"/>
                </a:lnTo>
                <a:lnTo>
                  <a:pt x="1256" y="714"/>
                </a:lnTo>
                <a:lnTo>
                  <a:pt x="1257" y="602"/>
                </a:lnTo>
                <a:lnTo>
                  <a:pt x="1258" y="557"/>
                </a:lnTo>
                <a:lnTo>
                  <a:pt x="1258" y="592"/>
                </a:lnTo>
                <a:lnTo>
                  <a:pt x="1259" y="567"/>
                </a:lnTo>
                <a:lnTo>
                  <a:pt x="1260" y="653"/>
                </a:lnTo>
                <a:lnTo>
                  <a:pt x="1260" y="657"/>
                </a:lnTo>
                <a:lnTo>
                  <a:pt x="1261" y="678"/>
                </a:lnTo>
                <a:lnTo>
                  <a:pt x="1262" y="607"/>
                </a:lnTo>
                <a:lnTo>
                  <a:pt x="1262" y="619"/>
                </a:lnTo>
                <a:lnTo>
                  <a:pt x="1263" y="677"/>
                </a:lnTo>
                <a:lnTo>
                  <a:pt x="1264" y="557"/>
                </a:lnTo>
                <a:lnTo>
                  <a:pt x="1265" y="665"/>
                </a:lnTo>
                <a:lnTo>
                  <a:pt x="1265" y="746"/>
                </a:lnTo>
                <a:lnTo>
                  <a:pt x="1266" y="655"/>
                </a:lnTo>
                <a:lnTo>
                  <a:pt x="1267" y="626"/>
                </a:lnTo>
                <a:lnTo>
                  <a:pt x="1267" y="728"/>
                </a:lnTo>
                <a:lnTo>
                  <a:pt x="1268" y="721"/>
                </a:lnTo>
                <a:lnTo>
                  <a:pt x="1269" y="722"/>
                </a:lnTo>
                <a:lnTo>
                  <a:pt x="1270" y="724"/>
                </a:lnTo>
                <a:lnTo>
                  <a:pt x="1270" y="615"/>
                </a:lnTo>
                <a:lnTo>
                  <a:pt x="1271" y="597"/>
                </a:lnTo>
                <a:lnTo>
                  <a:pt x="1272" y="706"/>
                </a:lnTo>
                <a:lnTo>
                  <a:pt x="1272" y="645"/>
                </a:lnTo>
                <a:lnTo>
                  <a:pt x="1273" y="552"/>
                </a:lnTo>
                <a:lnTo>
                  <a:pt x="1273" y="645"/>
                </a:lnTo>
                <a:lnTo>
                  <a:pt x="1274" y="597"/>
                </a:lnTo>
                <a:lnTo>
                  <a:pt x="1274" y="608"/>
                </a:lnTo>
                <a:lnTo>
                  <a:pt x="1275" y="607"/>
                </a:lnTo>
                <a:lnTo>
                  <a:pt x="1275" y="673"/>
                </a:lnTo>
                <a:lnTo>
                  <a:pt x="1276" y="771"/>
                </a:lnTo>
                <a:lnTo>
                  <a:pt x="1277" y="686"/>
                </a:lnTo>
                <a:lnTo>
                  <a:pt x="1278" y="763"/>
                </a:lnTo>
                <a:lnTo>
                  <a:pt x="1278" y="720"/>
                </a:lnTo>
                <a:lnTo>
                  <a:pt x="1279" y="752"/>
                </a:lnTo>
                <a:lnTo>
                  <a:pt x="1280" y="772"/>
                </a:lnTo>
                <a:lnTo>
                  <a:pt x="1281" y="765"/>
                </a:lnTo>
                <a:lnTo>
                  <a:pt x="1281" y="781"/>
                </a:lnTo>
                <a:lnTo>
                  <a:pt x="1282" y="782"/>
                </a:lnTo>
                <a:lnTo>
                  <a:pt x="1282" y="744"/>
                </a:lnTo>
                <a:lnTo>
                  <a:pt x="1283" y="791"/>
                </a:lnTo>
                <a:lnTo>
                  <a:pt x="1284" y="779"/>
                </a:lnTo>
                <a:lnTo>
                  <a:pt x="1284" y="783"/>
                </a:lnTo>
                <a:lnTo>
                  <a:pt x="1285" y="789"/>
                </a:lnTo>
                <a:lnTo>
                  <a:pt x="1285" y="762"/>
                </a:lnTo>
                <a:lnTo>
                  <a:pt x="1286" y="783"/>
                </a:lnTo>
                <a:lnTo>
                  <a:pt x="1287" y="786"/>
                </a:lnTo>
                <a:lnTo>
                  <a:pt x="1287" y="782"/>
                </a:lnTo>
                <a:lnTo>
                  <a:pt x="1288" y="785"/>
                </a:lnTo>
                <a:lnTo>
                  <a:pt x="1289" y="798"/>
                </a:lnTo>
                <a:lnTo>
                  <a:pt x="1289" y="790"/>
                </a:lnTo>
                <a:lnTo>
                  <a:pt x="1290" y="770"/>
                </a:lnTo>
                <a:lnTo>
                  <a:pt x="1291" y="745"/>
                </a:lnTo>
                <a:lnTo>
                  <a:pt x="1291" y="798"/>
                </a:lnTo>
                <a:lnTo>
                  <a:pt x="1292" y="796"/>
                </a:lnTo>
                <a:lnTo>
                  <a:pt x="1292" y="797"/>
                </a:lnTo>
                <a:lnTo>
                  <a:pt x="1293" y="795"/>
                </a:lnTo>
                <a:lnTo>
                  <a:pt x="1293" y="796"/>
                </a:lnTo>
                <a:lnTo>
                  <a:pt x="1294" y="795"/>
                </a:lnTo>
                <a:lnTo>
                  <a:pt x="1294" y="799"/>
                </a:lnTo>
                <a:lnTo>
                  <a:pt x="1295" y="798"/>
                </a:lnTo>
                <a:lnTo>
                  <a:pt x="1295" y="798"/>
                </a:lnTo>
                <a:lnTo>
                  <a:pt x="1296" y="797"/>
                </a:lnTo>
                <a:lnTo>
                  <a:pt x="1296" y="799"/>
                </a:lnTo>
                <a:lnTo>
                  <a:pt x="1297" y="799"/>
                </a:lnTo>
                <a:lnTo>
                  <a:pt x="1297" y="799"/>
                </a:lnTo>
                <a:lnTo>
                  <a:pt x="1298" y="798"/>
                </a:lnTo>
                <a:lnTo>
                  <a:pt x="1298" y="799"/>
                </a:lnTo>
                <a:lnTo>
                  <a:pt x="1299" y="798"/>
                </a:lnTo>
                <a:lnTo>
                  <a:pt x="1299" y="799"/>
                </a:lnTo>
                <a:lnTo>
                  <a:pt x="1300" y="799"/>
                </a:lnTo>
                <a:lnTo>
                  <a:pt x="1300" y="799"/>
                </a:lnTo>
                <a:lnTo>
                  <a:pt x="1301" y="799"/>
                </a:lnTo>
                <a:lnTo>
                  <a:pt x="1301" y="799"/>
                </a:lnTo>
                <a:lnTo>
                  <a:pt x="1302" y="799"/>
                </a:lnTo>
                <a:lnTo>
                  <a:pt x="1302" y="799"/>
                </a:lnTo>
                <a:lnTo>
                  <a:pt x="1303" y="799"/>
                </a:lnTo>
                <a:lnTo>
                  <a:pt x="1303" y="799"/>
                </a:lnTo>
                <a:lnTo>
                  <a:pt x="1304" y="799"/>
                </a:lnTo>
                <a:lnTo>
                  <a:pt x="1304" y="799"/>
                </a:lnTo>
                <a:lnTo>
                  <a:pt x="1305" y="799"/>
                </a:lnTo>
                <a:lnTo>
                  <a:pt x="1305" y="799"/>
                </a:lnTo>
                <a:lnTo>
                  <a:pt x="1306" y="799"/>
                </a:lnTo>
                <a:lnTo>
                  <a:pt x="1306" y="799"/>
                </a:lnTo>
                <a:lnTo>
                  <a:pt x="1307" y="799"/>
                </a:lnTo>
                <a:lnTo>
                  <a:pt x="1307" y="799"/>
                </a:lnTo>
                <a:lnTo>
                  <a:pt x="1308" y="799"/>
                </a:lnTo>
                <a:lnTo>
                  <a:pt x="1308" y="799"/>
                </a:lnTo>
                <a:lnTo>
                  <a:pt x="1309" y="799"/>
                </a:lnTo>
                <a:lnTo>
                  <a:pt x="1309" y="799"/>
                </a:lnTo>
                <a:lnTo>
                  <a:pt x="1310" y="799"/>
                </a:lnTo>
                <a:lnTo>
                  <a:pt x="1310" y="799"/>
                </a:lnTo>
                <a:lnTo>
                  <a:pt x="1311" y="799"/>
                </a:lnTo>
                <a:lnTo>
                  <a:pt x="1311" y="799"/>
                </a:lnTo>
                <a:lnTo>
                  <a:pt x="1312" y="799"/>
                </a:lnTo>
                <a:lnTo>
                  <a:pt x="1312" y="799"/>
                </a:lnTo>
                <a:lnTo>
                  <a:pt x="1313" y="799"/>
                </a:lnTo>
                <a:lnTo>
                  <a:pt x="1313" y="798"/>
                </a:lnTo>
                <a:lnTo>
                  <a:pt x="1314" y="798"/>
                </a:lnTo>
                <a:lnTo>
                  <a:pt x="1314" y="799"/>
                </a:lnTo>
                <a:lnTo>
                  <a:pt x="1315" y="783"/>
                </a:lnTo>
                <a:lnTo>
                  <a:pt x="1315" y="782"/>
                </a:lnTo>
                <a:lnTo>
                  <a:pt x="1316" y="789"/>
                </a:lnTo>
                <a:lnTo>
                  <a:pt x="1316" y="797"/>
                </a:lnTo>
                <a:lnTo>
                  <a:pt x="1317" y="798"/>
                </a:lnTo>
                <a:lnTo>
                  <a:pt x="1317" y="798"/>
                </a:lnTo>
                <a:lnTo>
                  <a:pt x="1318" y="789"/>
                </a:lnTo>
                <a:lnTo>
                  <a:pt x="1318" y="798"/>
                </a:lnTo>
                <a:lnTo>
                  <a:pt x="1319" y="798"/>
                </a:lnTo>
                <a:lnTo>
                  <a:pt x="1319" y="798"/>
                </a:lnTo>
                <a:lnTo>
                  <a:pt x="1320" y="797"/>
                </a:lnTo>
                <a:lnTo>
                  <a:pt x="1320" y="798"/>
                </a:lnTo>
                <a:lnTo>
                  <a:pt x="1321" y="798"/>
                </a:lnTo>
                <a:lnTo>
                  <a:pt x="1321" y="798"/>
                </a:lnTo>
                <a:lnTo>
                  <a:pt x="1322" y="798"/>
                </a:lnTo>
                <a:lnTo>
                  <a:pt x="1322" y="799"/>
                </a:lnTo>
                <a:lnTo>
                  <a:pt x="1323" y="799"/>
                </a:lnTo>
                <a:lnTo>
                  <a:pt x="1323" y="799"/>
                </a:lnTo>
                <a:lnTo>
                  <a:pt x="1324" y="799"/>
                </a:lnTo>
                <a:lnTo>
                  <a:pt x="1324" y="799"/>
                </a:lnTo>
                <a:lnTo>
                  <a:pt x="1325" y="799"/>
                </a:lnTo>
                <a:lnTo>
                  <a:pt x="1325" y="799"/>
                </a:lnTo>
                <a:lnTo>
                  <a:pt x="1326" y="799"/>
                </a:lnTo>
                <a:lnTo>
                  <a:pt x="1326" y="799"/>
                </a:lnTo>
                <a:lnTo>
                  <a:pt x="1327" y="798"/>
                </a:lnTo>
                <a:lnTo>
                  <a:pt x="1327" y="798"/>
                </a:lnTo>
                <a:lnTo>
                  <a:pt x="1328" y="799"/>
                </a:lnTo>
                <a:lnTo>
                  <a:pt x="1328" y="798"/>
                </a:lnTo>
                <a:lnTo>
                  <a:pt x="1329" y="799"/>
                </a:lnTo>
                <a:lnTo>
                  <a:pt x="1329" y="799"/>
                </a:lnTo>
                <a:lnTo>
                  <a:pt x="1330" y="799"/>
                </a:lnTo>
                <a:lnTo>
                  <a:pt x="1330" y="799"/>
                </a:lnTo>
                <a:lnTo>
                  <a:pt x="1331" y="799"/>
                </a:lnTo>
                <a:lnTo>
                  <a:pt x="1331" y="799"/>
                </a:lnTo>
                <a:lnTo>
                  <a:pt x="1332" y="799"/>
                </a:lnTo>
                <a:lnTo>
                  <a:pt x="1332" y="799"/>
                </a:lnTo>
                <a:lnTo>
                  <a:pt x="1333" y="799"/>
                </a:lnTo>
                <a:lnTo>
                  <a:pt x="1333" y="799"/>
                </a:lnTo>
                <a:lnTo>
                  <a:pt x="1334" y="799"/>
                </a:lnTo>
              </a:path>
            </a:pathLst>
          </a:custGeom>
          <a:noFill/>
          <a:ln w="0">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8" name="TextBox 257"/>
          <p:cNvSpPr txBox="1"/>
          <p:nvPr/>
        </p:nvSpPr>
        <p:spPr>
          <a:xfrm>
            <a:off x="2280345" y="2802414"/>
            <a:ext cx="4595911" cy="338554"/>
          </a:xfrm>
          <a:prstGeom prst="rect">
            <a:avLst/>
          </a:prstGeom>
          <a:solidFill>
            <a:schemeClr val="accent1">
              <a:lumMod val="20000"/>
              <a:lumOff val="80000"/>
            </a:schemeClr>
          </a:solidFill>
          <a:ln w="25400">
            <a:solidFill>
              <a:schemeClr val="accent1"/>
            </a:solidFill>
          </a:ln>
        </p:spPr>
        <p:txBody>
          <a:bodyPr wrap="square" rtlCol="0">
            <a:spAutoFit/>
          </a:bodyPr>
          <a:lstStyle/>
          <a:p>
            <a:pPr algn="ctr"/>
            <a:r>
              <a:rPr lang="en-US" sz="1600" dirty="0" smtClean="0">
                <a:latin typeface="Arial" pitchFamily="34" charset="0"/>
                <a:cs typeface="Arial" pitchFamily="34" charset="0"/>
              </a:rPr>
              <a:t> MS1 peptide ion chromatogram</a:t>
            </a:r>
          </a:p>
        </p:txBody>
      </p:sp>
      <p:sp>
        <p:nvSpPr>
          <p:cNvPr id="4290" name="TextBox 4289"/>
          <p:cNvSpPr txBox="1"/>
          <p:nvPr/>
        </p:nvSpPr>
        <p:spPr>
          <a:xfrm>
            <a:off x="3923928" y="6402814"/>
            <a:ext cx="632289" cy="338554"/>
          </a:xfrm>
          <a:prstGeom prst="rect">
            <a:avLst/>
          </a:prstGeom>
          <a:noFill/>
        </p:spPr>
        <p:txBody>
          <a:bodyPr wrap="none" rtlCol="0">
            <a:spAutoFit/>
          </a:bodyPr>
          <a:lstStyle/>
          <a:p>
            <a:pPr algn="ctr"/>
            <a:r>
              <a:rPr lang="en-US" sz="1600" dirty="0" smtClean="0">
                <a:latin typeface="Arial" pitchFamily="34" charset="0"/>
                <a:cs typeface="Arial" pitchFamily="34" charset="0"/>
              </a:rPr>
              <a:t>Time</a:t>
            </a:r>
            <a:endParaRPr lang="en-US" sz="1600" dirty="0">
              <a:latin typeface="Arial" pitchFamily="34" charset="0"/>
              <a:cs typeface="Arial" pitchFamily="34" charset="0"/>
            </a:endParaRPr>
          </a:p>
        </p:txBody>
      </p:sp>
      <p:sp>
        <p:nvSpPr>
          <p:cNvPr id="260" name="TextBox 259"/>
          <p:cNvSpPr txBox="1"/>
          <p:nvPr/>
        </p:nvSpPr>
        <p:spPr>
          <a:xfrm rot="16200000">
            <a:off x="270031" y="4550663"/>
            <a:ext cx="2029723" cy="338554"/>
          </a:xfrm>
          <a:prstGeom prst="rect">
            <a:avLst/>
          </a:prstGeom>
          <a:noFill/>
        </p:spPr>
        <p:txBody>
          <a:bodyPr wrap="none" rtlCol="0">
            <a:spAutoFit/>
          </a:bodyPr>
          <a:lstStyle/>
          <a:p>
            <a:pPr algn="ctr"/>
            <a:r>
              <a:rPr lang="en-US" sz="1600" dirty="0" smtClean="0">
                <a:latin typeface="Arial" pitchFamily="34" charset="0"/>
                <a:cs typeface="Arial" pitchFamily="34" charset="0"/>
              </a:rPr>
              <a:t>Normalized intensity</a:t>
            </a:r>
            <a:endParaRPr lang="en-US" sz="1600" dirty="0">
              <a:latin typeface="Arial" pitchFamily="34" charset="0"/>
              <a:cs typeface="Arial" pitchFamily="34" charset="0"/>
            </a:endParaRPr>
          </a:p>
        </p:txBody>
      </p:sp>
    </p:spTree>
    <p:extLst>
      <p:ext uri="{BB962C8B-B14F-4D97-AF65-F5344CB8AC3E}">
        <p14:creationId xmlns:p14="http://schemas.microsoft.com/office/powerpoint/2010/main" val="22632877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35E2CCE-D931-4FEC-AD52-C767D4A0056C}" type="slidenum">
              <a:rPr lang="en-GB" smtClean="0"/>
              <a:pPr/>
              <a:t>7</a:t>
            </a:fld>
            <a:endParaRPr lang="en-GB"/>
          </a:p>
        </p:txBody>
      </p:sp>
      <p:sp>
        <p:nvSpPr>
          <p:cNvPr id="3" name="Rectangle 2"/>
          <p:cNvSpPr/>
          <p:nvPr/>
        </p:nvSpPr>
        <p:spPr>
          <a:xfrm>
            <a:off x="-17462" y="-27384"/>
            <a:ext cx="9144000" cy="786859"/>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2915816" y="165990"/>
            <a:ext cx="2832827" cy="400110"/>
          </a:xfrm>
          <a:prstGeom prst="rect">
            <a:avLst/>
          </a:prstGeom>
          <a:noFill/>
        </p:spPr>
        <p:txBody>
          <a:bodyPr wrap="none" rtlCol="0">
            <a:spAutoFit/>
          </a:bodyPr>
          <a:lstStyle/>
          <a:p>
            <a:r>
              <a:rPr lang="en-GB" sz="2000" b="1" dirty="0" smtClean="0">
                <a:latin typeface="Arial" pitchFamily="34" charset="0"/>
                <a:cs typeface="Arial" pitchFamily="34" charset="0"/>
              </a:rPr>
              <a:t>Protein Normalization</a:t>
            </a:r>
            <a:endParaRPr lang="en-GB" sz="2000" b="1" dirty="0">
              <a:latin typeface="Arial" pitchFamily="34" charset="0"/>
              <a:cs typeface="Arial" pitchFamily="34" charset="0"/>
            </a:endParaRPr>
          </a:p>
        </p:txBody>
      </p:sp>
      <p:sp>
        <p:nvSpPr>
          <p:cNvPr id="5" name="TextBox 4"/>
          <p:cNvSpPr txBox="1"/>
          <p:nvPr/>
        </p:nvSpPr>
        <p:spPr>
          <a:xfrm>
            <a:off x="191163" y="1124744"/>
            <a:ext cx="8779648" cy="2308324"/>
          </a:xfrm>
          <a:prstGeom prst="rect">
            <a:avLst/>
          </a:prstGeom>
          <a:noFill/>
        </p:spPr>
        <p:txBody>
          <a:bodyPr wrap="none" rtlCol="0">
            <a:spAutoFit/>
          </a:bodyPr>
          <a:lstStyle/>
          <a:p>
            <a:pPr marL="285750" indent="-285750">
              <a:buFont typeface="Arial" panose="020B0604020202020204" pitchFamily="34" charset="0"/>
              <a:buChar char="•"/>
            </a:pPr>
            <a:r>
              <a:rPr lang="en-US" dirty="0" smtClean="0"/>
              <a:t>Protein Quant data is provided in two forms, raw signal to noise and globally normalized.</a:t>
            </a:r>
          </a:p>
          <a:p>
            <a:pPr marL="285750" indent="-285750">
              <a:buFont typeface="Arial" panose="020B0604020202020204" pitchFamily="34" charset="0"/>
              <a:buChar char="•"/>
            </a:pPr>
            <a:r>
              <a:rPr lang="en-US" dirty="0" smtClean="0"/>
              <a:t>For normalized data, normalization factors are calculated based on the total summed </a:t>
            </a:r>
          </a:p>
          <a:p>
            <a:pPr lvl="1"/>
            <a:r>
              <a:rPr lang="en-US" dirty="0"/>
              <a:t>s</a:t>
            </a:r>
            <a:r>
              <a:rPr lang="en-US" dirty="0" smtClean="0"/>
              <a:t>ignal to noise in each TMT channel. </a:t>
            </a:r>
          </a:p>
          <a:p>
            <a:pPr marL="285750" indent="-285750">
              <a:buFont typeface="Arial" panose="020B0604020202020204" pitchFamily="34" charset="0"/>
              <a:buChar char="•"/>
            </a:pPr>
            <a:r>
              <a:rPr lang="en-US" dirty="0" smtClean="0"/>
              <a:t>  Normalization was performed within each gel, but not between them. </a:t>
            </a:r>
          </a:p>
          <a:p>
            <a:pPr marL="285750" indent="-285750">
              <a:buFont typeface="Arial" panose="020B0604020202020204" pitchFamily="34" charset="0"/>
              <a:buChar char="•"/>
            </a:pPr>
            <a:r>
              <a:rPr lang="en-US" dirty="0" smtClean="0"/>
              <a:t>The large normalization factors for tc-d278g are due to the large difference in intensity</a:t>
            </a:r>
          </a:p>
          <a:p>
            <a:pPr lvl="1"/>
            <a:r>
              <a:rPr lang="en-US" dirty="0"/>
              <a:t>b</a:t>
            </a:r>
            <a:r>
              <a:rPr lang="en-US" dirty="0" smtClean="0"/>
              <a:t>etween the second gel band compared to the other samples. </a:t>
            </a:r>
          </a:p>
          <a:p>
            <a:pPr marL="285750" indent="-285750">
              <a:buFont typeface="Arial" panose="020B0604020202020204" pitchFamily="34" charset="0"/>
              <a:buChar char="•"/>
            </a:pPr>
            <a:endParaRPr lang="en-US" dirty="0"/>
          </a:p>
          <a:p>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059816925"/>
              </p:ext>
            </p:extLst>
          </p:nvPr>
        </p:nvGraphicFramePr>
        <p:xfrm>
          <a:off x="1123521" y="3433068"/>
          <a:ext cx="6496479" cy="1870413"/>
        </p:xfrm>
        <a:graphic>
          <a:graphicData uri="http://schemas.openxmlformats.org/drawingml/2006/table">
            <a:tbl>
              <a:tblPr firstRow="1" bandRow="1">
                <a:tableStyleId>{5C22544A-7EE6-4342-B048-85BDC9FD1C3A}</a:tableStyleId>
              </a:tblPr>
              <a:tblGrid>
                <a:gridCol w="792088"/>
                <a:gridCol w="504056"/>
                <a:gridCol w="475623"/>
                <a:gridCol w="590589"/>
                <a:gridCol w="590589"/>
                <a:gridCol w="590589"/>
                <a:gridCol w="590589"/>
                <a:gridCol w="590589"/>
                <a:gridCol w="590589"/>
                <a:gridCol w="590589"/>
                <a:gridCol w="590589"/>
              </a:tblGrid>
              <a:tr h="762973">
                <a:tc gridSpan="11">
                  <a:txBody>
                    <a:bodyPr/>
                    <a:lstStyle/>
                    <a:p>
                      <a:pPr algn="ctr"/>
                      <a:r>
                        <a:rPr lang="en-US" dirty="0" smtClean="0"/>
                        <a:t>Normalization</a:t>
                      </a:r>
                      <a:r>
                        <a:rPr lang="en-US" baseline="0" dirty="0" smtClean="0"/>
                        <a:t> Factors</a:t>
                      </a:r>
                      <a:endParaRPr lang="en-US" dirty="0"/>
                    </a:p>
                  </a:txBody>
                  <a:tcPr anchor="ct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r>
              <a:tr h="139040">
                <a:tc>
                  <a:txBody>
                    <a:bodyPr/>
                    <a:lstStyle/>
                    <a:p>
                      <a:endParaRPr lang="en-US" dirty="0"/>
                    </a:p>
                  </a:txBody>
                  <a:tcPr/>
                </a:tc>
                <a:tc>
                  <a:txBody>
                    <a:bodyPr/>
                    <a:lstStyle/>
                    <a:p>
                      <a:r>
                        <a:rPr lang="en-US" dirty="0" smtClean="0"/>
                        <a:t>A1</a:t>
                      </a:r>
                      <a:endParaRPr lang="en-US" dirty="0"/>
                    </a:p>
                  </a:txBody>
                  <a:tcPr/>
                </a:tc>
                <a:tc>
                  <a:txBody>
                    <a:bodyPr/>
                    <a:lstStyle/>
                    <a:p>
                      <a:r>
                        <a:rPr lang="en-US" dirty="0" smtClean="0"/>
                        <a:t>A2</a:t>
                      </a:r>
                      <a:endParaRPr lang="en-US" dirty="0"/>
                    </a:p>
                  </a:txBody>
                  <a:tcPr/>
                </a:tc>
                <a:tc>
                  <a:txBody>
                    <a:bodyPr/>
                    <a:lstStyle/>
                    <a:p>
                      <a:r>
                        <a:rPr lang="en-US" dirty="0" smtClean="0"/>
                        <a:t>A3</a:t>
                      </a:r>
                      <a:endParaRPr lang="en-US" dirty="0"/>
                    </a:p>
                  </a:txBody>
                  <a:tcPr/>
                </a:tc>
                <a:tc>
                  <a:txBody>
                    <a:bodyPr/>
                    <a:lstStyle/>
                    <a:p>
                      <a:r>
                        <a:rPr lang="en-US" dirty="0" smtClean="0"/>
                        <a:t>A4</a:t>
                      </a:r>
                      <a:endParaRPr lang="en-US" dirty="0"/>
                    </a:p>
                  </a:txBody>
                  <a:tcPr/>
                </a:tc>
                <a:tc>
                  <a:txBody>
                    <a:bodyPr/>
                    <a:lstStyle/>
                    <a:p>
                      <a:r>
                        <a:rPr lang="en-US" dirty="0" smtClean="0"/>
                        <a:t>A5</a:t>
                      </a:r>
                      <a:endParaRPr lang="en-US" dirty="0"/>
                    </a:p>
                  </a:txBody>
                  <a:tcPr/>
                </a:tc>
                <a:tc>
                  <a:txBody>
                    <a:bodyPr/>
                    <a:lstStyle/>
                    <a:p>
                      <a:r>
                        <a:rPr lang="en-US" dirty="0" smtClean="0"/>
                        <a:t>A6</a:t>
                      </a:r>
                      <a:endParaRPr lang="en-US" dirty="0"/>
                    </a:p>
                  </a:txBody>
                  <a:tcPr/>
                </a:tc>
                <a:tc>
                  <a:txBody>
                    <a:bodyPr/>
                    <a:lstStyle/>
                    <a:p>
                      <a:r>
                        <a:rPr lang="en-US" dirty="0" smtClean="0"/>
                        <a:t>A7</a:t>
                      </a:r>
                      <a:endParaRPr lang="en-US" dirty="0"/>
                    </a:p>
                  </a:txBody>
                  <a:tcPr/>
                </a:tc>
                <a:tc>
                  <a:txBody>
                    <a:bodyPr/>
                    <a:lstStyle/>
                    <a:p>
                      <a:r>
                        <a:rPr lang="en-US" dirty="0" smtClean="0"/>
                        <a:t>A8</a:t>
                      </a:r>
                      <a:endParaRPr lang="en-US" dirty="0"/>
                    </a:p>
                  </a:txBody>
                  <a:tcPr/>
                </a:tc>
                <a:tc>
                  <a:txBody>
                    <a:bodyPr/>
                    <a:lstStyle/>
                    <a:p>
                      <a:r>
                        <a:rPr lang="en-US" dirty="0" smtClean="0"/>
                        <a:t>A9</a:t>
                      </a:r>
                      <a:endParaRPr lang="en-US" dirty="0"/>
                    </a:p>
                  </a:txBody>
                  <a:tcPr/>
                </a:tc>
                <a:tc>
                  <a:txBody>
                    <a:bodyPr/>
                    <a:lstStyle/>
                    <a:p>
                      <a:r>
                        <a:rPr lang="en-US" dirty="0" smtClean="0"/>
                        <a:t>A10</a:t>
                      </a:r>
                      <a:endParaRPr lang="en-US" dirty="0"/>
                    </a:p>
                  </a:txBody>
                  <a:tcPr/>
                </a:tc>
              </a:tr>
              <a:tr h="370840">
                <a:tc>
                  <a:txBody>
                    <a:bodyPr/>
                    <a:lstStyle/>
                    <a:p>
                      <a:r>
                        <a:rPr lang="en-US" dirty="0" smtClean="0"/>
                        <a:t>d178g</a:t>
                      </a:r>
                    </a:p>
                  </a:txBody>
                  <a:tcPr/>
                </a:tc>
                <a:tc>
                  <a:txBody>
                    <a:bodyPr/>
                    <a:lstStyle/>
                    <a:p>
                      <a:r>
                        <a:rPr lang="en-US" dirty="0" smtClean="0"/>
                        <a:t>4.3</a:t>
                      </a:r>
                      <a:endParaRPr lang="en-US" dirty="0"/>
                    </a:p>
                  </a:txBody>
                  <a:tcPr/>
                </a:tc>
                <a:tc>
                  <a:txBody>
                    <a:bodyPr/>
                    <a:lstStyle/>
                    <a:p>
                      <a:r>
                        <a:rPr lang="en-US" dirty="0" smtClean="0"/>
                        <a:t>1</a:t>
                      </a:r>
                      <a:endParaRPr lang="en-US" dirty="0"/>
                    </a:p>
                  </a:txBody>
                  <a:tcPr/>
                </a:tc>
                <a:tc>
                  <a:txBody>
                    <a:bodyPr/>
                    <a:lstStyle/>
                    <a:p>
                      <a:r>
                        <a:rPr lang="en-US" dirty="0" smtClean="0"/>
                        <a:t>7.7</a:t>
                      </a:r>
                      <a:endParaRPr lang="en-US" dirty="0"/>
                    </a:p>
                  </a:txBody>
                  <a:tcPr/>
                </a:tc>
                <a:tc>
                  <a:txBody>
                    <a:bodyPr/>
                    <a:lstStyle/>
                    <a:p>
                      <a:r>
                        <a:rPr lang="en-US" dirty="0" smtClean="0"/>
                        <a:t>7.0</a:t>
                      </a:r>
                      <a:endParaRPr lang="en-US" dirty="0"/>
                    </a:p>
                  </a:txBody>
                  <a:tcPr/>
                </a:tc>
                <a:tc>
                  <a:txBody>
                    <a:bodyPr/>
                    <a:lstStyle/>
                    <a:p>
                      <a:r>
                        <a:rPr lang="en-US" dirty="0" smtClean="0"/>
                        <a:t>6.8</a:t>
                      </a:r>
                      <a:endParaRPr lang="en-US" dirty="0"/>
                    </a:p>
                  </a:txBody>
                  <a:tcPr/>
                </a:tc>
                <a:tc>
                  <a:txBody>
                    <a:bodyPr/>
                    <a:lstStyle/>
                    <a:p>
                      <a:r>
                        <a:rPr lang="en-US" dirty="0" smtClean="0"/>
                        <a:t>8.2</a:t>
                      </a:r>
                      <a:endParaRPr lang="en-US" dirty="0"/>
                    </a:p>
                  </a:txBody>
                  <a:tcPr/>
                </a:tc>
                <a:tc>
                  <a:txBody>
                    <a:bodyPr/>
                    <a:lstStyle/>
                    <a:p>
                      <a:r>
                        <a:rPr lang="en-US" dirty="0" smtClean="0"/>
                        <a:t>12.3</a:t>
                      </a:r>
                      <a:endParaRPr lang="en-US" dirty="0"/>
                    </a:p>
                  </a:txBody>
                  <a:tcPr/>
                </a:tc>
                <a:tc>
                  <a:txBody>
                    <a:bodyPr/>
                    <a:lstStyle/>
                    <a:p>
                      <a:r>
                        <a:rPr lang="en-US" dirty="0" smtClean="0"/>
                        <a:t>5.3</a:t>
                      </a:r>
                      <a:endParaRPr lang="en-US" dirty="0"/>
                    </a:p>
                  </a:txBody>
                  <a:tcPr/>
                </a:tc>
                <a:tc>
                  <a:txBody>
                    <a:bodyPr/>
                    <a:lstStyle/>
                    <a:p>
                      <a:r>
                        <a:rPr lang="en-US" dirty="0" smtClean="0"/>
                        <a:t>6.7</a:t>
                      </a:r>
                      <a:endParaRPr lang="en-US" dirty="0"/>
                    </a:p>
                  </a:txBody>
                  <a:tcPr/>
                </a:tc>
                <a:tc>
                  <a:txBody>
                    <a:bodyPr/>
                    <a:lstStyle/>
                    <a:p>
                      <a:r>
                        <a:rPr lang="en-US" dirty="0" smtClean="0"/>
                        <a:t>5.3</a:t>
                      </a:r>
                      <a:endParaRPr lang="en-US" dirty="0"/>
                    </a:p>
                  </a:txBody>
                  <a:tcPr/>
                </a:tc>
              </a:tr>
              <a:tr h="370840">
                <a:tc>
                  <a:txBody>
                    <a:bodyPr/>
                    <a:lstStyle/>
                    <a:p>
                      <a:r>
                        <a:rPr lang="en-US" dirty="0" smtClean="0"/>
                        <a:t>d179g</a:t>
                      </a:r>
                      <a:endParaRPr lang="en-US" dirty="0"/>
                    </a:p>
                  </a:txBody>
                  <a:tcPr/>
                </a:tc>
                <a:tc>
                  <a:txBody>
                    <a:bodyPr/>
                    <a:lstStyle/>
                    <a:p>
                      <a:r>
                        <a:rPr lang="en-US" dirty="0" smtClean="0"/>
                        <a:t>1</a:t>
                      </a:r>
                      <a:endParaRPr lang="en-US" dirty="0"/>
                    </a:p>
                  </a:txBody>
                  <a:tcPr/>
                </a:tc>
                <a:tc>
                  <a:txBody>
                    <a:bodyPr/>
                    <a:lstStyle/>
                    <a:p>
                      <a:r>
                        <a:rPr lang="en-US" dirty="0" smtClean="0"/>
                        <a:t>3.8</a:t>
                      </a:r>
                      <a:endParaRPr lang="en-US" dirty="0"/>
                    </a:p>
                  </a:txBody>
                  <a:tcPr/>
                </a:tc>
                <a:tc>
                  <a:txBody>
                    <a:bodyPr/>
                    <a:lstStyle/>
                    <a:p>
                      <a:r>
                        <a:rPr lang="en-US" dirty="0" smtClean="0"/>
                        <a:t>3.5</a:t>
                      </a:r>
                      <a:endParaRPr lang="en-US" dirty="0"/>
                    </a:p>
                  </a:txBody>
                  <a:tcPr/>
                </a:tc>
                <a:tc>
                  <a:txBody>
                    <a:bodyPr/>
                    <a:lstStyle/>
                    <a:p>
                      <a:r>
                        <a:rPr lang="en-US" dirty="0" smtClean="0"/>
                        <a:t>3.6</a:t>
                      </a:r>
                      <a:endParaRPr lang="en-US" dirty="0"/>
                    </a:p>
                  </a:txBody>
                  <a:tcPr/>
                </a:tc>
                <a:tc>
                  <a:txBody>
                    <a:bodyPr/>
                    <a:lstStyle/>
                    <a:p>
                      <a:r>
                        <a:rPr lang="en-US" dirty="0" smtClean="0"/>
                        <a:t>1.7</a:t>
                      </a:r>
                      <a:endParaRPr lang="en-US" dirty="0"/>
                    </a:p>
                  </a:txBody>
                  <a:tcPr/>
                </a:tc>
                <a:tc>
                  <a:txBody>
                    <a:bodyPr/>
                    <a:lstStyle/>
                    <a:p>
                      <a:r>
                        <a:rPr lang="en-US" dirty="0" smtClean="0"/>
                        <a:t>2.8</a:t>
                      </a:r>
                      <a:endParaRPr lang="en-US" dirty="0"/>
                    </a:p>
                  </a:txBody>
                  <a:tcPr/>
                </a:tc>
                <a:tc>
                  <a:txBody>
                    <a:bodyPr/>
                    <a:lstStyle/>
                    <a:p>
                      <a:r>
                        <a:rPr lang="en-US" dirty="0" smtClean="0"/>
                        <a:t>1.8</a:t>
                      </a:r>
                      <a:endParaRPr lang="en-US" dirty="0"/>
                    </a:p>
                  </a:txBody>
                  <a:tcPr/>
                </a:tc>
                <a:tc>
                  <a:txBody>
                    <a:bodyPr/>
                    <a:lstStyle/>
                    <a:p>
                      <a:r>
                        <a:rPr lang="en-US" dirty="0" smtClean="0"/>
                        <a:t>2.2</a:t>
                      </a:r>
                      <a:endParaRPr lang="en-US" dirty="0"/>
                    </a:p>
                  </a:txBody>
                  <a:tcPr/>
                </a:tc>
                <a:tc>
                  <a:txBody>
                    <a:bodyPr/>
                    <a:lstStyle/>
                    <a:p>
                      <a:r>
                        <a:rPr lang="en-US" dirty="0" smtClean="0"/>
                        <a:t>2.4</a:t>
                      </a:r>
                      <a:endParaRPr lang="en-US" dirty="0"/>
                    </a:p>
                  </a:txBody>
                  <a:tcPr/>
                </a:tc>
                <a:tc>
                  <a:txBody>
                    <a:bodyPr/>
                    <a:lstStyle/>
                    <a:p>
                      <a:r>
                        <a:rPr lang="en-US" dirty="0" smtClean="0"/>
                        <a:t>2.5</a:t>
                      </a:r>
                      <a:endParaRPr lang="en-US" dirty="0"/>
                    </a:p>
                  </a:txBody>
                  <a:tcPr/>
                </a:tc>
              </a:tr>
            </a:tbl>
          </a:graphicData>
        </a:graphic>
      </p:graphicFrame>
    </p:spTree>
    <p:extLst>
      <p:ext uri="{BB962C8B-B14F-4D97-AF65-F5344CB8AC3E}">
        <p14:creationId xmlns:p14="http://schemas.microsoft.com/office/powerpoint/2010/main" val="957319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229005487"/>
              </p:ext>
            </p:extLst>
          </p:nvPr>
        </p:nvGraphicFramePr>
        <p:xfrm>
          <a:off x="1835697" y="2786492"/>
          <a:ext cx="2700300" cy="3337560"/>
        </p:xfrm>
        <a:graphic>
          <a:graphicData uri="http://schemas.openxmlformats.org/drawingml/2006/table">
            <a:tbl>
              <a:tblPr firstRow="1" bandRow="1">
                <a:tableStyleId>{5C22544A-7EE6-4342-B048-85BDC9FD1C3A}</a:tableStyleId>
              </a:tblPr>
              <a:tblGrid>
                <a:gridCol w="2700300"/>
              </a:tblGrid>
              <a:tr h="370840">
                <a:tc>
                  <a:txBody>
                    <a:bodyPr/>
                    <a:lstStyle/>
                    <a:p>
                      <a:pPr algn="ctr"/>
                      <a:r>
                        <a:rPr lang="en-US" sz="1800" u="sng" dirty="0" smtClean="0">
                          <a:latin typeface="Arial" pitchFamily="34" charset="0"/>
                          <a:cs typeface="Arial" pitchFamily="34" charset="0"/>
                        </a:rPr>
                        <a:t>d278g</a:t>
                      </a:r>
                      <a:endParaRPr lang="en-US" sz="1800" u="sng" dirty="0">
                        <a:latin typeface="Arial" pitchFamily="34" charset="0"/>
                        <a:cs typeface="Arial" pitchFamily="34" charset="0"/>
                      </a:endParaRPr>
                    </a:p>
                  </a:txBody>
                  <a:tcPr/>
                </a:tc>
              </a:tr>
              <a:tr h="370840">
                <a:tc>
                  <a:txBody>
                    <a:bodyPr/>
                    <a:lstStyle/>
                    <a:p>
                      <a:pPr algn="ctr"/>
                      <a:r>
                        <a:rPr lang="en-US" sz="1800" u="sng" dirty="0" smtClean="0">
                          <a:latin typeface="Arial" pitchFamily="34" charset="0"/>
                          <a:cs typeface="Arial" pitchFamily="34" charset="0"/>
                        </a:rPr>
                        <a:t>Total Peptides (&lt;1%)</a:t>
                      </a:r>
                      <a:endParaRPr lang="en-US" sz="1800" u="sng" dirty="0">
                        <a:latin typeface="Arial" pitchFamily="34" charset="0"/>
                        <a:cs typeface="Arial" pitchFamily="34" charset="0"/>
                      </a:endParaRPr>
                    </a:p>
                  </a:txBody>
                  <a:tcPr/>
                </a:tc>
              </a:tr>
              <a:tr h="370840">
                <a:tc>
                  <a:txBody>
                    <a:bodyPr/>
                    <a:lstStyle/>
                    <a:p>
                      <a:pPr algn="ctr"/>
                      <a:r>
                        <a:rPr lang="en-US" dirty="0" smtClean="0">
                          <a:latin typeface="Arial" pitchFamily="34" charset="0"/>
                          <a:cs typeface="Arial" pitchFamily="34" charset="0"/>
                        </a:rPr>
                        <a:t>5,747</a:t>
                      </a:r>
                      <a:endParaRPr lang="en-US" dirty="0">
                        <a:latin typeface="Arial" pitchFamily="34" charset="0"/>
                        <a:cs typeface="Arial" pitchFamily="34" charset="0"/>
                      </a:endParaRPr>
                    </a:p>
                  </a:txBody>
                  <a:tcPr/>
                </a:tc>
              </a:tr>
              <a:tr h="370840">
                <a:tc>
                  <a:txBody>
                    <a:bodyPr/>
                    <a:lstStyle/>
                    <a:p>
                      <a:pPr algn="ctr"/>
                      <a:r>
                        <a:rPr lang="en-US" sz="1800" b="0" u="sng" dirty="0" smtClean="0">
                          <a:latin typeface="Arial" pitchFamily="34" charset="0"/>
                          <a:cs typeface="Arial" pitchFamily="34" charset="0"/>
                        </a:rPr>
                        <a:t>Total Proteins (&lt;1%)</a:t>
                      </a:r>
                      <a:endParaRPr lang="en-US" sz="1800" b="0" u="sng" dirty="0">
                        <a:latin typeface="Arial" pitchFamily="34" charset="0"/>
                        <a:cs typeface="Arial" pitchFamily="34" charset="0"/>
                      </a:endParaRPr>
                    </a:p>
                  </a:txBody>
                  <a:tcPr/>
                </a:tc>
              </a:tr>
              <a:tr h="370840">
                <a:tc>
                  <a:txBody>
                    <a:bodyPr/>
                    <a:lstStyle/>
                    <a:p>
                      <a:pPr algn="ctr"/>
                      <a:r>
                        <a:rPr lang="en-US" dirty="0" smtClean="0">
                          <a:latin typeface="Arial" pitchFamily="34" charset="0"/>
                          <a:cs typeface="Arial" pitchFamily="34" charset="0"/>
                        </a:rPr>
                        <a:t>788</a:t>
                      </a:r>
                      <a:endParaRPr lang="en-US" dirty="0">
                        <a:latin typeface="Arial" pitchFamily="34" charset="0"/>
                        <a:cs typeface="Arial" pitchFamily="34" charset="0"/>
                      </a:endParaRPr>
                    </a:p>
                  </a:txBody>
                  <a:tcPr/>
                </a:tc>
              </a:tr>
              <a:tr h="370840">
                <a:tc>
                  <a:txBody>
                    <a:bodyPr/>
                    <a:lstStyle/>
                    <a:p>
                      <a:pPr algn="ctr"/>
                      <a:r>
                        <a:rPr lang="en-US" b="0" u="sng" dirty="0" smtClean="0">
                          <a:latin typeface="Arial" pitchFamily="34" charset="0"/>
                          <a:cs typeface="Arial" pitchFamily="34" charset="0"/>
                        </a:rPr>
                        <a:t>Total Collapsed</a:t>
                      </a:r>
                      <a:r>
                        <a:rPr lang="en-US" b="0" u="sng" baseline="0" dirty="0" smtClean="0">
                          <a:latin typeface="Arial" pitchFamily="34" charset="0"/>
                          <a:cs typeface="Arial" pitchFamily="34" charset="0"/>
                        </a:rPr>
                        <a:t> Proteins</a:t>
                      </a:r>
                      <a:endParaRPr lang="en-US" b="0" u="sng" dirty="0">
                        <a:latin typeface="Arial" pitchFamily="34" charset="0"/>
                        <a:cs typeface="Arial" pitchFamily="34" charset="0"/>
                      </a:endParaRPr>
                    </a:p>
                  </a:txBody>
                  <a:tcPr/>
                </a:tc>
              </a:tr>
              <a:tr h="370840">
                <a:tc>
                  <a:txBody>
                    <a:bodyPr/>
                    <a:lstStyle/>
                    <a:p>
                      <a:pPr algn="ctr"/>
                      <a:r>
                        <a:rPr lang="en-US" dirty="0" smtClean="0">
                          <a:latin typeface="Arial" pitchFamily="34" charset="0"/>
                          <a:cs typeface="Arial" pitchFamily="34" charset="0"/>
                        </a:rPr>
                        <a:t>719</a:t>
                      </a:r>
                      <a:endParaRPr lang="en-US" dirty="0">
                        <a:latin typeface="Arial" pitchFamily="34" charset="0"/>
                        <a:cs typeface="Arial" pitchFamily="34" charset="0"/>
                      </a:endParaRPr>
                    </a:p>
                  </a:txBody>
                  <a:tcPr/>
                </a:tc>
              </a:tr>
              <a:tr h="370840">
                <a:tc>
                  <a:txBody>
                    <a:bodyPr/>
                    <a:lstStyle/>
                    <a:p>
                      <a:pPr algn="ctr"/>
                      <a:r>
                        <a:rPr lang="en-US" b="0" u="sng" dirty="0" smtClean="0">
                          <a:latin typeface="Arial" pitchFamily="34" charset="0"/>
                          <a:cs typeface="Arial" pitchFamily="34" charset="0"/>
                        </a:rPr>
                        <a:t>Quantified Proteins</a:t>
                      </a:r>
                      <a:endParaRPr lang="en-US" b="0" u="sng" dirty="0">
                        <a:latin typeface="Arial" pitchFamily="34" charset="0"/>
                        <a:cs typeface="Arial" pitchFamily="34" charset="0"/>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latin typeface="Arial" pitchFamily="34" charset="0"/>
                          <a:cs typeface="Arial" pitchFamily="34" charset="0"/>
                        </a:rPr>
                        <a:t>571</a:t>
                      </a:r>
                    </a:p>
                  </a:txBody>
                  <a:tcPr/>
                </a:tc>
              </a:tr>
            </a:tbl>
          </a:graphicData>
        </a:graphic>
      </p:graphicFrame>
      <p:sp>
        <p:nvSpPr>
          <p:cNvPr id="5" name="Rectangle 4"/>
          <p:cNvSpPr/>
          <p:nvPr/>
        </p:nvSpPr>
        <p:spPr>
          <a:xfrm>
            <a:off x="-17462" y="-27384"/>
            <a:ext cx="9144000" cy="786859"/>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125538" y="139153"/>
            <a:ext cx="9001000" cy="400110"/>
          </a:xfrm>
          <a:prstGeom prst="rect">
            <a:avLst/>
          </a:prstGeom>
          <a:noFill/>
        </p:spPr>
        <p:txBody>
          <a:bodyPr wrap="square" rtlCol="0">
            <a:spAutoFit/>
          </a:bodyPr>
          <a:lstStyle/>
          <a:p>
            <a:pPr algn="ctr"/>
            <a:r>
              <a:rPr lang="en-GB" sz="2000" b="1" dirty="0" smtClean="0">
                <a:latin typeface="Arial" pitchFamily="34" charset="0"/>
                <a:cs typeface="Arial" pitchFamily="34" charset="0"/>
              </a:rPr>
              <a:t>A summary of peptide and protein numbers</a:t>
            </a:r>
            <a:endParaRPr lang="en-GB" sz="2000" b="1" dirty="0">
              <a:latin typeface="Arial" pitchFamily="34" charset="0"/>
              <a:cs typeface="Arial" pitchFamily="34" charset="0"/>
            </a:endParaRPr>
          </a:p>
        </p:txBody>
      </p:sp>
      <p:sp>
        <p:nvSpPr>
          <p:cNvPr id="3" name="Slide Number Placeholder 2"/>
          <p:cNvSpPr>
            <a:spLocks noGrp="1"/>
          </p:cNvSpPr>
          <p:nvPr>
            <p:ph type="sldNum" sz="quarter" idx="12"/>
          </p:nvPr>
        </p:nvSpPr>
        <p:spPr/>
        <p:txBody>
          <a:bodyPr/>
          <a:lstStyle/>
          <a:p>
            <a:fld id="{E35E2CCE-D931-4FEC-AD52-C767D4A0056C}" type="slidenum">
              <a:rPr lang="en-GB" smtClean="0"/>
              <a:pPr/>
              <a:t>8</a:t>
            </a:fld>
            <a:endParaRPr lang="en-GB"/>
          </a:p>
        </p:txBody>
      </p:sp>
      <p:sp>
        <p:nvSpPr>
          <p:cNvPr id="7" name="TextBox 6"/>
          <p:cNvSpPr txBox="1"/>
          <p:nvPr/>
        </p:nvSpPr>
        <p:spPr>
          <a:xfrm>
            <a:off x="287525" y="764704"/>
            <a:ext cx="8496944" cy="2031325"/>
          </a:xfrm>
          <a:prstGeom prst="rect">
            <a:avLst/>
          </a:prstGeom>
          <a:noFill/>
        </p:spPr>
        <p:txBody>
          <a:bodyPr wrap="square" rtlCol="0">
            <a:spAutoFit/>
          </a:bodyPr>
          <a:lstStyle/>
          <a:p>
            <a:pPr indent="-285750">
              <a:buFont typeface="Arial" pitchFamily="34" charset="0"/>
              <a:buChar char="•"/>
            </a:pPr>
            <a:r>
              <a:rPr lang="en-GB" sz="1400" dirty="0" smtClean="0">
                <a:latin typeface="Arial" pitchFamily="34" charset="0"/>
                <a:cs typeface="Arial" pitchFamily="34" charset="0"/>
              </a:rPr>
              <a:t>MS2 </a:t>
            </a:r>
            <a:r>
              <a:rPr lang="en-GB" sz="1400" dirty="0">
                <a:latin typeface="Arial" pitchFamily="34" charset="0"/>
                <a:cs typeface="Arial" pitchFamily="34" charset="0"/>
              </a:rPr>
              <a:t>spectra were searched using </a:t>
            </a:r>
            <a:r>
              <a:rPr lang="en-GB" sz="1400" dirty="0" smtClean="0">
                <a:latin typeface="Arial" pitchFamily="34" charset="0"/>
                <a:cs typeface="Arial" pitchFamily="34" charset="0"/>
              </a:rPr>
              <a:t>the SEQUEST algorithm against </a:t>
            </a:r>
            <a:r>
              <a:rPr lang="en-GB" sz="1400" dirty="0">
                <a:latin typeface="Arial" pitchFamily="34" charset="0"/>
                <a:cs typeface="Arial" pitchFamily="34" charset="0"/>
              </a:rPr>
              <a:t>a </a:t>
            </a:r>
            <a:r>
              <a:rPr lang="en-GB" sz="1400" dirty="0" err="1" smtClean="0">
                <a:latin typeface="Arial" pitchFamily="34" charset="0"/>
                <a:cs typeface="Arial" pitchFamily="34" charset="0"/>
              </a:rPr>
              <a:t>Uniprot</a:t>
            </a:r>
            <a:r>
              <a:rPr lang="en-GB" sz="1400" dirty="0" smtClean="0">
                <a:latin typeface="Arial" pitchFamily="34" charset="0"/>
                <a:cs typeface="Arial" pitchFamily="34" charset="0"/>
              </a:rPr>
              <a:t> composite database 	derived from the mouse proteome containing its </a:t>
            </a:r>
            <a:r>
              <a:rPr lang="en-GB" sz="1400" dirty="0">
                <a:latin typeface="Arial" pitchFamily="34" charset="0"/>
                <a:cs typeface="Arial" pitchFamily="34" charset="0"/>
              </a:rPr>
              <a:t>reversed </a:t>
            </a:r>
            <a:r>
              <a:rPr lang="en-GB" sz="1400" dirty="0" smtClean="0">
                <a:latin typeface="Arial" pitchFamily="34" charset="0"/>
                <a:cs typeface="Arial" pitchFamily="34" charset="0"/>
              </a:rPr>
              <a:t>complement and known 	contaminants. </a:t>
            </a:r>
            <a:r>
              <a:rPr lang="en-GB" sz="1400" dirty="0">
                <a:latin typeface="Arial" pitchFamily="34" charset="0"/>
                <a:cs typeface="Arial" pitchFamily="34" charset="0"/>
              </a:rPr>
              <a:t>Peptide spectral </a:t>
            </a:r>
            <a:r>
              <a:rPr lang="en-GB" sz="1400" dirty="0" smtClean="0">
                <a:latin typeface="Arial" pitchFamily="34" charset="0"/>
                <a:cs typeface="Arial" pitchFamily="34" charset="0"/>
              </a:rPr>
              <a:t>matches were </a:t>
            </a:r>
            <a:r>
              <a:rPr lang="en-GB" sz="1400" dirty="0">
                <a:latin typeface="Arial" pitchFamily="34" charset="0"/>
                <a:cs typeface="Arial" pitchFamily="34" charset="0"/>
              </a:rPr>
              <a:t>filtered to </a:t>
            </a:r>
            <a:r>
              <a:rPr lang="en-GB" sz="1400" dirty="0" smtClean="0">
                <a:latin typeface="Arial" pitchFamily="34" charset="0"/>
                <a:cs typeface="Arial" pitchFamily="34" charset="0"/>
              </a:rPr>
              <a:t>a 1% false discovery rate (FDR) using 	the </a:t>
            </a:r>
            <a:r>
              <a:rPr lang="en-GB" sz="1400" dirty="0">
                <a:latin typeface="Arial" pitchFamily="34" charset="0"/>
                <a:cs typeface="Arial" pitchFamily="34" charset="0"/>
              </a:rPr>
              <a:t>target-decoy strategy </a:t>
            </a:r>
            <a:r>
              <a:rPr lang="en-GB" sz="1400" dirty="0" smtClean="0">
                <a:latin typeface="Arial" pitchFamily="34" charset="0"/>
                <a:cs typeface="Arial" pitchFamily="34" charset="0"/>
              </a:rPr>
              <a:t>combined with linear </a:t>
            </a:r>
            <a:r>
              <a:rPr lang="en-GB" sz="1400" dirty="0">
                <a:latin typeface="Arial" pitchFamily="34" charset="0"/>
                <a:cs typeface="Arial" pitchFamily="34" charset="0"/>
              </a:rPr>
              <a:t>discriminant </a:t>
            </a:r>
            <a:r>
              <a:rPr lang="en-GB" sz="1400" dirty="0" smtClean="0">
                <a:latin typeface="Arial" pitchFamily="34" charset="0"/>
                <a:cs typeface="Arial" pitchFamily="34" charset="0"/>
              </a:rPr>
              <a:t>analysis.</a:t>
            </a:r>
          </a:p>
          <a:p>
            <a:pPr indent="-285750">
              <a:buFont typeface="Arial" pitchFamily="34" charset="0"/>
              <a:buChar char="•"/>
            </a:pPr>
            <a:endParaRPr lang="en-GB" sz="1400" dirty="0" smtClean="0">
              <a:latin typeface="Arial" pitchFamily="34" charset="0"/>
              <a:cs typeface="Arial" pitchFamily="34" charset="0"/>
            </a:endParaRPr>
          </a:p>
          <a:p>
            <a:pPr indent="-285750">
              <a:buFont typeface="Arial" pitchFamily="34" charset="0"/>
              <a:buChar char="•"/>
            </a:pPr>
            <a:r>
              <a:rPr lang="en-GB" sz="1400" dirty="0" smtClean="0">
                <a:latin typeface="Arial" pitchFamily="34" charset="0"/>
                <a:cs typeface="Arial" pitchFamily="34" charset="0"/>
              </a:rPr>
              <a:t>The proteins were filtered to a &lt;1% FDR</a:t>
            </a:r>
            <a:endParaRPr lang="en-GB" sz="1400" dirty="0">
              <a:latin typeface="Arial" pitchFamily="34" charset="0"/>
              <a:cs typeface="Arial" pitchFamily="34" charset="0"/>
            </a:endParaRPr>
          </a:p>
          <a:p>
            <a:pPr indent="-285750">
              <a:buFont typeface="Arial" pitchFamily="34" charset="0"/>
              <a:buChar char="•"/>
            </a:pPr>
            <a:endParaRPr lang="en-GB" sz="1400" dirty="0">
              <a:latin typeface="Arial" pitchFamily="34" charset="0"/>
              <a:cs typeface="Arial" pitchFamily="34" charset="0"/>
            </a:endParaRPr>
          </a:p>
          <a:p>
            <a:pPr indent="-285750">
              <a:buFont typeface="Arial" pitchFamily="34" charset="0"/>
              <a:buChar char="•"/>
            </a:pPr>
            <a:r>
              <a:rPr lang="en-GB" sz="1400" dirty="0" smtClean="0">
                <a:latin typeface="Arial" pitchFamily="34" charset="0"/>
                <a:cs typeface="Arial" pitchFamily="34" charset="0"/>
              </a:rPr>
              <a:t>Proteins were quantified only from peptides with a summed SN threshold of &gt;=200 and MS2 isolation 	specificity of 0.5 </a:t>
            </a:r>
          </a:p>
        </p:txBody>
      </p:sp>
      <p:sp>
        <p:nvSpPr>
          <p:cNvPr id="8" name="TextBox 7"/>
          <p:cNvSpPr txBox="1"/>
          <p:nvPr/>
        </p:nvSpPr>
        <p:spPr>
          <a:xfrm>
            <a:off x="1655676" y="6155312"/>
            <a:ext cx="5832648" cy="584775"/>
          </a:xfrm>
          <a:prstGeom prst="rect">
            <a:avLst/>
          </a:prstGeom>
          <a:noFill/>
        </p:spPr>
        <p:txBody>
          <a:bodyPr wrap="square" rtlCol="0">
            <a:spAutoFit/>
          </a:bodyPr>
          <a:lstStyle/>
          <a:p>
            <a:pPr algn="ctr"/>
            <a:r>
              <a:rPr lang="en-US" sz="1600" dirty="0" smtClean="0">
                <a:latin typeface="Arial" pitchFamily="34" charset="0"/>
                <a:cs typeface="Arial" pitchFamily="34" charset="0"/>
              </a:rPr>
              <a:t>FDR percentages are shown in parentheses. Quantified Proteins do not include contaminants or reverse hits.</a:t>
            </a:r>
            <a:endParaRPr lang="en-US" sz="1600" dirty="0">
              <a:latin typeface="Arial" pitchFamily="34" charset="0"/>
              <a:cs typeface="Arial" pitchFamily="34"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658129268"/>
              </p:ext>
            </p:extLst>
          </p:nvPr>
        </p:nvGraphicFramePr>
        <p:xfrm>
          <a:off x="4626038" y="2780928"/>
          <a:ext cx="2700300" cy="3337560"/>
        </p:xfrm>
        <a:graphic>
          <a:graphicData uri="http://schemas.openxmlformats.org/drawingml/2006/table">
            <a:tbl>
              <a:tblPr firstRow="1" bandRow="1">
                <a:tableStyleId>{5C22544A-7EE6-4342-B048-85BDC9FD1C3A}</a:tableStyleId>
              </a:tblPr>
              <a:tblGrid>
                <a:gridCol w="2700300"/>
              </a:tblGrid>
              <a:tr h="370840">
                <a:tc>
                  <a:txBody>
                    <a:bodyPr/>
                    <a:lstStyle/>
                    <a:p>
                      <a:pPr algn="ctr"/>
                      <a:r>
                        <a:rPr lang="en-US" sz="1800" u="sng" dirty="0" smtClean="0">
                          <a:latin typeface="Arial" pitchFamily="34" charset="0"/>
                          <a:cs typeface="Arial" pitchFamily="34" charset="0"/>
                        </a:rPr>
                        <a:t>d279g</a:t>
                      </a:r>
                      <a:endParaRPr lang="en-US" sz="1800" u="sng" dirty="0">
                        <a:latin typeface="Arial" pitchFamily="34" charset="0"/>
                        <a:cs typeface="Arial" pitchFamily="34" charset="0"/>
                      </a:endParaRPr>
                    </a:p>
                  </a:txBody>
                  <a:tcPr/>
                </a:tc>
              </a:tr>
              <a:tr h="370840">
                <a:tc>
                  <a:txBody>
                    <a:bodyPr/>
                    <a:lstStyle/>
                    <a:p>
                      <a:pPr algn="ctr"/>
                      <a:r>
                        <a:rPr lang="en-US" sz="1800" u="sng" dirty="0" smtClean="0">
                          <a:latin typeface="Arial" pitchFamily="34" charset="0"/>
                          <a:cs typeface="Arial" pitchFamily="34" charset="0"/>
                        </a:rPr>
                        <a:t>Total Peptides (&lt;1%)</a:t>
                      </a:r>
                      <a:endParaRPr lang="en-US" sz="1800" u="sng" dirty="0">
                        <a:latin typeface="Arial" pitchFamily="34" charset="0"/>
                        <a:cs typeface="Arial" pitchFamily="34" charset="0"/>
                      </a:endParaRPr>
                    </a:p>
                  </a:txBody>
                  <a:tcPr/>
                </a:tc>
              </a:tr>
              <a:tr h="370840">
                <a:tc>
                  <a:txBody>
                    <a:bodyPr/>
                    <a:lstStyle/>
                    <a:p>
                      <a:pPr algn="ctr"/>
                      <a:r>
                        <a:rPr lang="en-US" smtClean="0">
                          <a:latin typeface="Arial" pitchFamily="34" charset="0"/>
                          <a:cs typeface="Arial" pitchFamily="34" charset="0"/>
                        </a:rPr>
                        <a:t>3,719</a:t>
                      </a:r>
                      <a:endParaRPr lang="en-US" dirty="0">
                        <a:latin typeface="Arial" pitchFamily="34" charset="0"/>
                        <a:cs typeface="Arial" pitchFamily="34" charset="0"/>
                      </a:endParaRPr>
                    </a:p>
                  </a:txBody>
                  <a:tcPr/>
                </a:tc>
              </a:tr>
              <a:tr h="370840">
                <a:tc>
                  <a:txBody>
                    <a:bodyPr/>
                    <a:lstStyle/>
                    <a:p>
                      <a:pPr algn="ctr"/>
                      <a:r>
                        <a:rPr lang="en-US" sz="1800" b="0" u="sng" smtClean="0">
                          <a:latin typeface="Arial" pitchFamily="34" charset="0"/>
                          <a:cs typeface="Arial" pitchFamily="34" charset="0"/>
                        </a:rPr>
                        <a:t>Total Proteins (&lt;1%)</a:t>
                      </a:r>
                      <a:endParaRPr lang="en-US" sz="1800" b="0" u="sng" dirty="0">
                        <a:latin typeface="Arial" pitchFamily="34" charset="0"/>
                        <a:cs typeface="Arial" pitchFamily="34" charset="0"/>
                      </a:endParaRPr>
                    </a:p>
                  </a:txBody>
                  <a:tcPr/>
                </a:tc>
              </a:tr>
              <a:tr h="370840">
                <a:tc>
                  <a:txBody>
                    <a:bodyPr/>
                    <a:lstStyle/>
                    <a:p>
                      <a:pPr algn="ctr"/>
                      <a:r>
                        <a:rPr lang="en-US" dirty="0" smtClean="0">
                          <a:latin typeface="Arial" pitchFamily="34" charset="0"/>
                          <a:cs typeface="Arial" pitchFamily="34" charset="0"/>
                        </a:rPr>
                        <a:t>618</a:t>
                      </a:r>
                      <a:endParaRPr lang="en-US" dirty="0">
                        <a:latin typeface="Arial" pitchFamily="34" charset="0"/>
                        <a:cs typeface="Arial" pitchFamily="34" charset="0"/>
                      </a:endParaRPr>
                    </a:p>
                  </a:txBody>
                  <a:tcPr/>
                </a:tc>
              </a:tr>
              <a:tr h="370840">
                <a:tc>
                  <a:txBody>
                    <a:bodyPr/>
                    <a:lstStyle/>
                    <a:p>
                      <a:pPr algn="ctr"/>
                      <a:r>
                        <a:rPr lang="en-US" b="0" u="sng" smtClean="0">
                          <a:latin typeface="Arial" pitchFamily="34" charset="0"/>
                          <a:cs typeface="Arial" pitchFamily="34" charset="0"/>
                        </a:rPr>
                        <a:t>Total Collapsed</a:t>
                      </a:r>
                      <a:r>
                        <a:rPr lang="en-US" b="0" u="sng" baseline="0" smtClean="0">
                          <a:latin typeface="Arial" pitchFamily="34" charset="0"/>
                          <a:cs typeface="Arial" pitchFamily="34" charset="0"/>
                        </a:rPr>
                        <a:t> Proteins</a:t>
                      </a:r>
                      <a:endParaRPr lang="en-US" b="0" u="sng" dirty="0">
                        <a:latin typeface="Arial" pitchFamily="34" charset="0"/>
                        <a:cs typeface="Arial" pitchFamily="34" charset="0"/>
                      </a:endParaRPr>
                    </a:p>
                  </a:txBody>
                  <a:tcPr/>
                </a:tc>
              </a:tr>
              <a:tr h="370840">
                <a:tc>
                  <a:txBody>
                    <a:bodyPr/>
                    <a:lstStyle/>
                    <a:p>
                      <a:pPr algn="ctr"/>
                      <a:r>
                        <a:rPr lang="en-US" dirty="0" smtClean="0">
                          <a:latin typeface="Arial" pitchFamily="34" charset="0"/>
                          <a:cs typeface="Arial" pitchFamily="34" charset="0"/>
                        </a:rPr>
                        <a:t>572</a:t>
                      </a:r>
                      <a:endParaRPr lang="en-US" dirty="0">
                        <a:latin typeface="Arial" pitchFamily="34" charset="0"/>
                        <a:cs typeface="Arial" pitchFamily="34" charset="0"/>
                      </a:endParaRPr>
                    </a:p>
                  </a:txBody>
                  <a:tcPr/>
                </a:tc>
              </a:tr>
              <a:tr h="370840">
                <a:tc>
                  <a:txBody>
                    <a:bodyPr/>
                    <a:lstStyle/>
                    <a:p>
                      <a:pPr algn="ctr"/>
                      <a:r>
                        <a:rPr lang="en-US" b="0" u="sng" dirty="0" smtClean="0">
                          <a:latin typeface="Arial" pitchFamily="34" charset="0"/>
                          <a:cs typeface="Arial" pitchFamily="34" charset="0"/>
                        </a:rPr>
                        <a:t>Quantified Proteins</a:t>
                      </a:r>
                      <a:endParaRPr lang="en-US" b="0" u="sng" dirty="0">
                        <a:latin typeface="Arial" pitchFamily="34" charset="0"/>
                        <a:cs typeface="Arial" pitchFamily="34" charset="0"/>
                      </a:endParaRPr>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latin typeface="Arial" pitchFamily="34" charset="0"/>
                          <a:cs typeface="Arial" pitchFamily="34" charset="0"/>
                        </a:rPr>
                        <a:t>449</a:t>
                      </a:r>
                    </a:p>
                  </a:txBody>
                  <a:tcPr/>
                </a:tc>
              </a:tr>
            </a:tbl>
          </a:graphicData>
        </a:graphic>
      </p:graphicFrame>
    </p:spTree>
    <p:extLst>
      <p:ext uri="{BB962C8B-B14F-4D97-AF65-F5344CB8AC3E}">
        <p14:creationId xmlns:p14="http://schemas.microsoft.com/office/powerpoint/2010/main" val="26744964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462" y="-27384"/>
            <a:ext cx="9144000" cy="786859"/>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12"/>
          </p:nvPr>
        </p:nvSpPr>
        <p:spPr/>
        <p:txBody>
          <a:bodyPr/>
          <a:lstStyle/>
          <a:p>
            <a:fld id="{E35E2CCE-D931-4FEC-AD52-C767D4A0056C}" type="slidenum">
              <a:rPr lang="en-GB" smtClean="0"/>
              <a:pPr/>
              <a:t>9</a:t>
            </a:fld>
            <a:endParaRPr lang="en-GB"/>
          </a:p>
        </p:txBody>
      </p:sp>
      <p:sp>
        <p:nvSpPr>
          <p:cNvPr id="10" name="TextBox 9"/>
          <p:cNvSpPr txBox="1"/>
          <p:nvPr/>
        </p:nvSpPr>
        <p:spPr>
          <a:xfrm>
            <a:off x="1913430" y="154871"/>
            <a:ext cx="5282215" cy="400110"/>
          </a:xfrm>
          <a:prstGeom prst="rect">
            <a:avLst/>
          </a:prstGeom>
          <a:noFill/>
        </p:spPr>
        <p:txBody>
          <a:bodyPr wrap="none" rtlCol="0">
            <a:spAutoFit/>
          </a:bodyPr>
          <a:lstStyle/>
          <a:p>
            <a:r>
              <a:rPr lang="en-GB" sz="2000" b="1" dirty="0" smtClean="0">
                <a:latin typeface="Arial" pitchFamily="34" charset="0"/>
                <a:cs typeface="Arial" pitchFamily="34" charset="0"/>
              </a:rPr>
              <a:t>Hierarchical Clustering – Normalized Data</a:t>
            </a:r>
            <a:endParaRPr lang="en-GB" sz="2000" b="1" dirty="0">
              <a:latin typeface="Arial" pitchFamily="34" charset="0"/>
              <a:cs typeface="Arial" pitchFamily="34" charset="0"/>
            </a:endParaRPr>
          </a:p>
        </p:txBody>
      </p:sp>
      <p:sp>
        <p:nvSpPr>
          <p:cNvPr id="11" name="TextBox 10"/>
          <p:cNvSpPr txBox="1"/>
          <p:nvPr/>
        </p:nvSpPr>
        <p:spPr>
          <a:xfrm rot="16200000">
            <a:off x="2665539" y="5526507"/>
            <a:ext cx="461665" cy="2121350"/>
          </a:xfrm>
          <a:prstGeom prst="rect">
            <a:avLst/>
          </a:prstGeom>
          <a:noFill/>
        </p:spPr>
        <p:txBody>
          <a:bodyPr vert="eaVert" wrap="none" rtlCol="0">
            <a:spAutoFit/>
          </a:bodyPr>
          <a:lstStyle/>
          <a:p>
            <a:r>
              <a:rPr lang="en-US" dirty="0" smtClean="0"/>
              <a:t>%Relative Abundance</a:t>
            </a:r>
            <a:endParaRPr lang="en-US" dirty="0"/>
          </a:p>
        </p:txBody>
      </p:sp>
      <p:grpSp>
        <p:nvGrpSpPr>
          <p:cNvPr id="12" name="Group 11"/>
          <p:cNvGrpSpPr/>
          <p:nvPr/>
        </p:nvGrpSpPr>
        <p:grpSpPr>
          <a:xfrm rot="5400000">
            <a:off x="2715229" y="4652017"/>
            <a:ext cx="203864" cy="3232428"/>
            <a:chOff x="3117243" y="1079228"/>
            <a:chExt cx="216023" cy="3232428"/>
          </a:xfrm>
        </p:grpSpPr>
        <p:pic>
          <p:nvPicPr>
            <p:cNvPr id="13" name="Picture 12"/>
            <p:cNvPicPr>
              <a:picLocks noChangeAspect="1"/>
            </p:cNvPicPr>
            <p:nvPr/>
          </p:nvPicPr>
          <p:blipFill rotWithShape="1">
            <a:blip r:embed="rId2"/>
            <a:srcRect t="13410" b="47034"/>
            <a:stretch/>
          </p:blipFill>
          <p:spPr>
            <a:xfrm rot="16200000">
              <a:off x="1609041" y="2587430"/>
              <a:ext cx="3232428" cy="216023"/>
            </a:xfrm>
            <a:prstGeom prst="rect">
              <a:avLst/>
            </a:prstGeom>
          </p:spPr>
        </p:pic>
        <p:cxnSp>
          <p:nvCxnSpPr>
            <p:cNvPr id="16" name="Straight Connector 15"/>
            <p:cNvCxnSpPr/>
            <p:nvPr/>
          </p:nvCxnSpPr>
          <p:spPr>
            <a:xfrm>
              <a:off x="3145552" y="1108313"/>
              <a:ext cx="159405" cy="0"/>
            </a:xfrm>
            <a:prstGeom prst="line">
              <a:avLst/>
            </a:prstGeom>
            <a:ln w="19050"/>
          </p:spPr>
          <p:style>
            <a:lnRef idx="1">
              <a:schemeClr val="dk1"/>
            </a:lnRef>
            <a:fillRef idx="0">
              <a:schemeClr val="dk1"/>
            </a:fillRef>
            <a:effectRef idx="0">
              <a:schemeClr val="dk1"/>
            </a:effectRef>
            <a:fontRef idx="minor">
              <a:schemeClr val="tx1"/>
            </a:fontRef>
          </p:style>
        </p:cxnSp>
      </p:grpSp>
      <p:cxnSp>
        <p:nvCxnSpPr>
          <p:cNvPr id="17" name="Straight Arrow Connector 16"/>
          <p:cNvCxnSpPr/>
          <p:nvPr/>
        </p:nvCxnSpPr>
        <p:spPr>
          <a:xfrm>
            <a:off x="4554539" y="989661"/>
            <a:ext cx="1512421" cy="93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flipV="1">
            <a:off x="601674" y="973674"/>
            <a:ext cx="1858478" cy="1692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2446772" y="836712"/>
            <a:ext cx="2140330" cy="307777"/>
          </a:xfrm>
          <a:prstGeom prst="rect">
            <a:avLst/>
          </a:prstGeom>
          <a:noFill/>
        </p:spPr>
        <p:txBody>
          <a:bodyPr wrap="none" rtlCol="0">
            <a:spAutoFit/>
          </a:bodyPr>
          <a:lstStyle/>
          <a:p>
            <a:r>
              <a:rPr lang="en-US" sz="1400" b="1" dirty="0" smtClean="0">
                <a:latin typeface="Arial" pitchFamily="34" charset="0"/>
                <a:cs typeface="Arial" pitchFamily="34" charset="0"/>
              </a:rPr>
              <a:t>571 quantified proteins</a:t>
            </a:r>
            <a:endParaRPr lang="en-US" sz="1400" b="1" dirty="0">
              <a:latin typeface="Arial" pitchFamily="34" charset="0"/>
              <a:cs typeface="Arial" pitchFamily="34" charset="0"/>
            </a:endParaRPr>
          </a:p>
        </p:txBody>
      </p:sp>
      <p:sp>
        <p:nvSpPr>
          <p:cNvPr id="23" name="TextBox 22"/>
          <p:cNvSpPr txBox="1"/>
          <p:nvPr/>
        </p:nvSpPr>
        <p:spPr>
          <a:xfrm>
            <a:off x="5076056" y="5841814"/>
            <a:ext cx="3514727" cy="923330"/>
          </a:xfrm>
          <a:prstGeom prst="rect">
            <a:avLst/>
          </a:prstGeom>
          <a:noFill/>
        </p:spPr>
        <p:txBody>
          <a:bodyPr wrap="square" rtlCol="0">
            <a:spAutoFit/>
          </a:bodyPr>
          <a:lstStyle/>
          <a:p>
            <a:r>
              <a:rPr lang="en-US" dirty="0" smtClean="0"/>
              <a:t>Clustering was performed using the one minus Pearson Correlation method. </a:t>
            </a:r>
            <a:endParaRPr lang="en-US" dirty="0"/>
          </a:p>
        </p:txBody>
      </p:sp>
      <p:pic>
        <p:nvPicPr>
          <p:cNvPr id="2" name="Picture 1"/>
          <p:cNvPicPr>
            <a:picLocks noChangeAspect="1"/>
          </p:cNvPicPr>
          <p:nvPr/>
        </p:nvPicPr>
        <p:blipFill>
          <a:blip r:embed="rId3"/>
          <a:stretch>
            <a:fillRect/>
          </a:stretch>
        </p:blipFill>
        <p:spPr>
          <a:xfrm rot="5400000">
            <a:off x="3623509" y="-1938688"/>
            <a:ext cx="2041019" cy="8311899"/>
          </a:xfrm>
          <a:prstGeom prst="rect">
            <a:avLst/>
          </a:prstGeom>
        </p:spPr>
      </p:pic>
      <p:sp>
        <p:nvSpPr>
          <p:cNvPr id="25" name="TextBox 24"/>
          <p:cNvSpPr txBox="1"/>
          <p:nvPr/>
        </p:nvSpPr>
        <p:spPr>
          <a:xfrm>
            <a:off x="1050105" y="6108392"/>
            <a:ext cx="301686" cy="369332"/>
          </a:xfrm>
          <a:prstGeom prst="rect">
            <a:avLst/>
          </a:prstGeom>
          <a:noFill/>
        </p:spPr>
        <p:txBody>
          <a:bodyPr wrap="none" rtlCol="0">
            <a:spAutoFit/>
          </a:bodyPr>
          <a:lstStyle/>
          <a:p>
            <a:r>
              <a:rPr lang="en-US" dirty="0" smtClean="0"/>
              <a:t>0</a:t>
            </a:r>
            <a:endParaRPr lang="en-US" dirty="0"/>
          </a:p>
        </p:txBody>
      </p:sp>
      <p:sp>
        <p:nvSpPr>
          <p:cNvPr id="26" name="TextBox 25"/>
          <p:cNvSpPr txBox="1"/>
          <p:nvPr/>
        </p:nvSpPr>
        <p:spPr>
          <a:xfrm>
            <a:off x="4404290" y="6103879"/>
            <a:ext cx="418704" cy="369332"/>
          </a:xfrm>
          <a:prstGeom prst="rect">
            <a:avLst/>
          </a:prstGeom>
          <a:noFill/>
        </p:spPr>
        <p:txBody>
          <a:bodyPr wrap="none" rtlCol="0">
            <a:spAutoFit/>
          </a:bodyPr>
          <a:lstStyle/>
          <a:p>
            <a:r>
              <a:rPr lang="en-US" dirty="0" smtClean="0"/>
              <a:t>20</a:t>
            </a:r>
            <a:endParaRPr lang="en-US" dirty="0"/>
          </a:p>
        </p:txBody>
      </p:sp>
      <p:pic>
        <p:nvPicPr>
          <p:cNvPr id="27" name="Picture 26"/>
          <p:cNvPicPr>
            <a:picLocks noChangeAspect="1"/>
          </p:cNvPicPr>
          <p:nvPr/>
        </p:nvPicPr>
        <p:blipFill>
          <a:blip r:embed="rId4"/>
          <a:stretch>
            <a:fillRect/>
          </a:stretch>
        </p:blipFill>
        <p:spPr>
          <a:xfrm rot="5400000">
            <a:off x="3537576" y="713551"/>
            <a:ext cx="2058231" cy="8198294"/>
          </a:xfrm>
          <a:prstGeom prst="rect">
            <a:avLst/>
          </a:prstGeom>
        </p:spPr>
      </p:pic>
      <p:cxnSp>
        <p:nvCxnSpPr>
          <p:cNvPr id="28" name="Straight Arrow Connector 27"/>
          <p:cNvCxnSpPr/>
          <p:nvPr/>
        </p:nvCxnSpPr>
        <p:spPr>
          <a:xfrm>
            <a:off x="3841897" y="3590882"/>
            <a:ext cx="1512421" cy="93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flipV="1">
            <a:off x="602377" y="3574896"/>
            <a:ext cx="1099190" cy="1598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1701567" y="3429000"/>
            <a:ext cx="2140330" cy="307777"/>
          </a:xfrm>
          <a:prstGeom prst="rect">
            <a:avLst/>
          </a:prstGeom>
          <a:noFill/>
        </p:spPr>
        <p:txBody>
          <a:bodyPr wrap="none" rtlCol="0">
            <a:spAutoFit/>
          </a:bodyPr>
          <a:lstStyle/>
          <a:p>
            <a:r>
              <a:rPr lang="en-US" sz="1400" b="1" dirty="0" smtClean="0">
                <a:latin typeface="Arial" pitchFamily="34" charset="0"/>
                <a:cs typeface="Arial" pitchFamily="34" charset="0"/>
              </a:rPr>
              <a:t>449 quantified proteins</a:t>
            </a:r>
            <a:endParaRPr lang="en-US" sz="1400" b="1" dirty="0">
              <a:latin typeface="Arial" pitchFamily="34" charset="0"/>
              <a:cs typeface="Arial" pitchFamily="34" charset="0"/>
            </a:endParaRPr>
          </a:p>
        </p:txBody>
      </p:sp>
    </p:spTree>
    <p:extLst>
      <p:ext uri="{BB962C8B-B14F-4D97-AF65-F5344CB8AC3E}">
        <p14:creationId xmlns:p14="http://schemas.microsoft.com/office/powerpoint/2010/main" val="288569790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9056</TotalTime>
  <Words>602</Words>
  <Application>Microsoft Office PowerPoint</Application>
  <PresentationFormat>On-screen Show (4:3)</PresentationFormat>
  <Paragraphs>155</Paragraphs>
  <Slides>12</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16" baseType="lpstr">
      <vt:lpstr>Arial</vt:lpstr>
      <vt:lpstr>Calibri</vt:lpstr>
      <vt:lpstr>Office Theme</vt:lpstr>
      <vt:lpstr>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Administrator</dc:creator>
  <cp:lastModifiedBy>Ryan Kunz</cp:lastModifiedBy>
  <cp:revision>585</cp:revision>
  <cp:lastPrinted>2014-08-19T14:59:32Z</cp:lastPrinted>
  <dcterms:created xsi:type="dcterms:W3CDTF">2012-09-08T01:05:55Z</dcterms:created>
  <dcterms:modified xsi:type="dcterms:W3CDTF">2016-03-16T20:13:21Z</dcterms:modified>
</cp:coreProperties>
</file>

<file path=docProps/thumbnail.jpeg>
</file>